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4" r:id="rId7"/>
    <p:sldId id="276" r:id="rId8"/>
    <p:sldId id="277" r:id="rId9"/>
    <p:sldId id="259" r:id="rId10"/>
    <p:sldId id="265" r:id="rId11"/>
    <p:sldId id="266" r:id="rId12"/>
    <p:sldId id="267" r:id="rId13"/>
    <p:sldId id="263" r:id="rId14"/>
    <p:sldId id="269" r:id="rId15"/>
    <p:sldId id="257" r:id="rId16"/>
    <p:sldId id="268" r:id="rId17"/>
    <p:sldId id="272" r:id="rId18"/>
    <p:sldId id="273" r:id="rId19"/>
    <p:sldId id="282" r:id="rId20"/>
    <p:sldId id="270" r:id="rId21"/>
    <p:sldId id="271" r:id="rId22"/>
    <p:sldId id="281" r:id="rId23"/>
    <p:sldId id="274" r:id="rId24"/>
    <p:sldId id="275" r:id="rId25"/>
    <p:sldId id="278" r:id="rId26"/>
    <p:sldId id="283" r:id="rId27"/>
    <p:sldId id="280"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99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4F364C-5441-49FE-8EC2-ABA6EA36E8D5}" type="slidenum">
              <a:rPr lang="en-US" smtClean="0"/>
              <a:t>‹#›</a:t>
            </a:fld>
            <a:endParaRPr lang="en-US"/>
          </a:p>
        </p:txBody>
      </p:sp>
    </p:spTree>
    <p:extLst>
      <p:ext uri="{BB962C8B-B14F-4D97-AF65-F5344CB8AC3E}">
        <p14:creationId xmlns:p14="http://schemas.microsoft.com/office/powerpoint/2010/main" val="20747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97EB3-17FB-4C03-B409-48852C238C61}"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364C-5441-49FE-8EC2-ABA6EA36E8D5}" type="slidenum">
              <a:rPr lang="en-US" smtClean="0"/>
              <a:t>‹#›</a:t>
            </a:fld>
            <a:endParaRPr lang="en-US"/>
          </a:p>
        </p:txBody>
      </p:sp>
    </p:spTree>
    <p:extLst>
      <p:ext uri="{BB962C8B-B14F-4D97-AF65-F5344CB8AC3E}">
        <p14:creationId xmlns:p14="http://schemas.microsoft.com/office/powerpoint/2010/main" val="193422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97EB3-17FB-4C03-B409-48852C238C61}"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364C-5441-49FE-8EC2-ABA6EA36E8D5}" type="slidenum">
              <a:rPr lang="en-US" smtClean="0"/>
              <a:t>‹#›</a:t>
            </a:fld>
            <a:endParaRPr lang="en-US"/>
          </a:p>
        </p:txBody>
      </p:sp>
    </p:spTree>
    <p:extLst>
      <p:ext uri="{BB962C8B-B14F-4D97-AF65-F5344CB8AC3E}">
        <p14:creationId xmlns:p14="http://schemas.microsoft.com/office/powerpoint/2010/main" val="205319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97EB3-17FB-4C03-B409-48852C238C61}"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364C-5441-49FE-8EC2-ABA6EA36E8D5}" type="slidenum">
              <a:rPr lang="en-US" smtClean="0"/>
              <a:t>‹#›</a:t>
            </a:fld>
            <a:endParaRPr lang="en-US"/>
          </a:p>
        </p:txBody>
      </p:sp>
    </p:spTree>
    <p:extLst>
      <p:ext uri="{BB962C8B-B14F-4D97-AF65-F5344CB8AC3E}">
        <p14:creationId xmlns:p14="http://schemas.microsoft.com/office/powerpoint/2010/main" val="6284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97EB3-17FB-4C03-B409-48852C238C61}" type="datetimeFigureOut">
              <a:rPr lang="en-US" smtClean="0"/>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F364C-5441-49FE-8EC2-ABA6EA36E8D5}" type="slidenum">
              <a:rPr lang="en-US" smtClean="0"/>
              <a:t>‹#›</a:t>
            </a:fld>
            <a:endParaRPr lang="en-US"/>
          </a:p>
        </p:txBody>
      </p:sp>
    </p:spTree>
    <p:extLst>
      <p:ext uri="{BB962C8B-B14F-4D97-AF65-F5344CB8AC3E}">
        <p14:creationId xmlns:p14="http://schemas.microsoft.com/office/powerpoint/2010/main" val="377990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97EB3-17FB-4C03-B409-48852C238C61}"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364C-5441-49FE-8EC2-ABA6EA36E8D5}" type="slidenum">
              <a:rPr lang="en-US" smtClean="0"/>
              <a:t>‹#›</a:t>
            </a:fld>
            <a:endParaRPr lang="en-US"/>
          </a:p>
        </p:txBody>
      </p:sp>
    </p:spTree>
    <p:extLst>
      <p:ext uri="{BB962C8B-B14F-4D97-AF65-F5344CB8AC3E}">
        <p14:creationId xmlns:p14="http://schemas.microsoft.com/office/powerpoint/2010/main" val="287254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97EB3-17FB-4C03-B409-48852C238C61}" type="datetimeFigureOut">
              <a:rPr lang="en-US" smtClean="0"/>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F364C-5441-49FE-8EC2-ABA6EA36E8D5}" type="slidenum">
              <a:rPr lang="en-US" smtClean="0"/>
              <a:t>‹#›</a:t>
            </a:fld>
            <a:endParaRPr lang="en-US"/>
          </a:p>
        </p:txBody>
      </p:sp>
    </p:spTree>
    <p:extLst>
      <p:ext uri="{BB962C8B-B14F-4D97-AF65-F5344CB8AC3E}">
        <p14:creationId xmlns:p14="http://schemas.microsoft.com/office/powerpoint/2010/main" val="272913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97EB3-17FB-4C03-B409-48852C238C61}" type="datetimeFigureOut">
              <a:rPr lang="en-US" smtClean="0"/>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F364C-5441-49FE-8EC2-ABA6EA36E8D5}" type="slidenum">
              <a:rPr lang="en-US" smtClean="0"/>
              <a:t>‹#›</a:t>
            </a:fld>
            <a:endParaRPr lang="en-US"/>
          </a:p>
        </p:txBody>
      </p:sp>
    </p:spTree>
    <p:extLst>
      <p:ext uri="{BB962C8B-B14F-4D97-AF65-F5344CB8AC3E}">
        <p14:creationId xmlns:p14="http://schemas.microsoft.com/office/powerpoint/2010/main" val="395186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97EB3-17FB-4C03-B409-48852C238C61}" type="datetimeFigureOut">
              <a:rPr lang="en-US" smtClean="0"/>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F364C-5441-49FE-8EC2-ABA6EA36E8D5}" type="slidenum">
              <a:rPr lang="en-US" smtClean="0"/>
              <a:t>‹#›</a:t>
            </a:fld>
            <a:endParaRPr lang="en-US"/>
          </a:p>
        </p:txBody>
      </p:sp>
    </p:spTree>
    <p:extLst>
      <p:ext uri="{BB962C8B-B14F-4D97-AF65-F5344CB8AC3E}">
        <p14:creationId xmlns:p14="http://schemas.microsoft.com/office/powerpoint/2010/main" val="189890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97EB3-17FB-4C03-B409-48852C238C61}"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364C-5441-49FE-8EC2-ABA6EA36E8D5}" type="slidenum">
              <a:rPr lang="en-US" smtClean="0"/>
              <a:t>‹#›</a:t>
            </a:fld>
            <a:endParaRPr lang="en-US"/>
          </a:p>
        </p:txBody>
      </p:sp>
    </p:spTree>
    <p:extLst>
      <p:ext uri="{BB962C8B-B14F-4D97-AF65-F5344CB8AC3E}">
        <p14:creationId xmlns:p14="http://schemas.microsoft.com/office/powerpoint/2010/main" val="425666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97EB3-17FB-4C03-B409-48852C238C61}" type="datetimeFigureOut">
              <a:rPr lang="en-US" smtClean="0"/>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F364C-5441-49FE-8EC2-ABA6EA36E8D5}" type="slidenum">
              <a:rPr lang="en-US" smtClean="0"/>
              <a:t>‹#›</a:t>
            </a:fld>
            <a:endParaRPr lang="en-US"/>
          </a:p>
        </p:txBody>
      </p:sp>
    </p:spTree>
    <p:extLst>
      <p:ext uri="{BB962C8B-B14F-4D97-AF65-F5344CB8AC3E}">
        <p14:creationId xmlns:p14="http://schemas.microsoft.com/office/powerpoint/2010/main" val="2716391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pic>
        <p:nvPicPr>
          <p:cNvPr id="7" name="Picture 2" descr="http://www.utwente.nl/huisstijl/downloads/woordmerk/ut-logo-2400-black-en.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32240" y="6468630"/>
            <a:ext cx="2088232" cy="40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10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nl-NL" dirty="0"/>
              <a:t/>
            </a:r>
            <a:br>
              <a:rPr lang="nl-NL" dirty="0"/>
            </a:br>
            <a:r>
              <a:rPr lang="en-US" dirty="0"/>
              <a:t>Multilevel latent class </a:t>
            </a:r>
            <a:r>
              <a:rPr lang="en-US" dirty="0" smtClean="0"/>
              <a:t>analysis &amp; Multi-state </a:t>
            </a:r>
            <a:r>
              <a:rPr lang="en-US" dirty="0"/>
              <a:t>modeling </a:t>
            </a:r>
            <a:r>
              <a:rPr lang="en-US" dirty="0" smtClean="0"/>
              <a:t/>
            </a:r>
            <a:br>
              <a:rPr lang="en-US" dirty="0" smtClean="0"/>
            </a:br>
            <a:r>
              <a:rPr lang="nl-NL" dirty="0" smtClean="0"/>
              <a:t>in </a:t>
            </a:r>
            <a:r>
              <a:rPr lang="nl-NL" dirty="0" err="1" smtClean="0"/>
              <a:t>the</a:t>
            </a:r>
            <a:r>
              <a:rPr lang="nl-NL" dirty="0" smtClean="0"/>
              <a:t> </a:t>
            </a:r>
            <a:r>
              <a:rPr lang="nl-NL" dirty="0"/>
              <a:t>context of school </a:t>
            </a:r>
            <a:r>
              <a:rPr lang="nl-NL" dirty="0" err="1"/>
              <a:t>leadership</a:t>
            </a:r>
            <a:r>
              <a:rPr lang="nl-NL" dirty="0"/>
              <a:t> </a:t>
            </a:r>
            <a:r>
              <a:rPr lang="nl-NL" dirty="0" err="1"/>
              <a:t>improvement</a:t>
            </a:r>
            <a:r>
              <a:rPr lang="en-US" dirty="0"/>
              <a:t/>
            </a:r>
            <a:br>
              <a:rPr lang="en-US" dirty="0"/>
            </a:br>
            <a:endParaRPr lang="en-US" dirty="0"/>
          </a:p>
        </p:txBody>
      </p:sp>
      <p:sp>
        <p:nvSpPr>
          <p:cNvPr id="3" name="Subtitle 2"/>
          <p:cNvSpPr>
            <a:spLocks noGrp="1"/>
          </p:cNvSpPr>
          <p:nvPr>
            <p:ph type="subTitle" idx="1"/>
          </p:nvPr>
        </p:nvSpPr>
        <p:spPr>
          <a:xfrm>
            <a:off x="1371600" y="4725144"/>
            <a:ext cx="6400800" cy="913656"/>
          </a:xfrm>
        </p:spPr>
        <p:txBody>
          <a:bodyPr/>
          <a:lstStyle/>
          <a:p>
            <a:r>
              <a:rPr lang="en-US" dirty="0" smtClean="0"/>
              <a:t>Marieke van Geel</a:t>
            </a:r>
            <a:endParaRPr lang="en-US" dirty="0"/>
          </a:p>
        </p:txBody>
      </p:sp>
    </p:spTree>
    <p:extLst>
      <p:ext uri="{BB962C8B-B14F-4D97-AF65-F5344CB8AC3E}">
        <p14:creationId xmlns:p14="http://schemas.microsoft.com/office/powerpoint/2010/main" val="4249751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ML LCA</a:t>
            </a:r>
            <a:endParaRPr lang="nl-NL" dirty="0"/>
          </a:p>
        </p:txBody>
      </p:sp>
      <p:sp>
        <p:nvSpPr>
          <p:cNvPr id="3" name="Content Placeholder 2"/>
          <p:cNvSpPr>
            <a:spLocks noGrp="1"/>
          </p:cNvSpPr>
          <p:nvPr>
            <p:ph idx="1"/>
          </p:nvPr>
        </p:nvSpPr>
        <p:spPr/>
        <p:txBody>
          <a:bodyPr/>
          <a:lstStyle/>
          <a:p>
            <a:r>
              <a:rPr lang="nl-NL" dirty="0" err="1" smtClean="0"/>
              <a:t>Simultaneous</a:t>
            </a:r>
            <a:r>
              <a:rPr lang="nl-NL" dirty="0" smtClean="0"/>
              <a:t> ML LCA approach:</a:t>
            </a:r>
            <a:br>
              <a:rPr lang="nl-NL" dirty="0" smtClean="0"/>
            </a:br>
            <a:r>
              <a:rPr lang="nl-NL" dirty="0" err="1" smtClean="0"/>
              <a:t>individual</a:t>
            </a:r>
            <a:r>
              <a:rPr lang="nl-NL" dirty="0" smtClean="0"/>
              <a:t> level </a:t>
            </a:r>
            <a:r>
              <a:rPr lang="nl-NL" dirty="0" err="1" smtClean="0"/>
              <a:t>and</a:t>
            </a:r>
            <a:r>
              <a:rPr lang="nl-NL" dirty="0" smtClean="0"/>
              <a:t> school level</a:t>
            </a:r>
          </a:p>
          <a:p>
            <a:endParaRPr lang="nl-NL" dirty="0"/>
          </a:p>
          <a:p>
            <a:r>
              <a:rPr lang="nl-NL" dirty="0" smtClean="0"/>
              <a:t>Schools*</a:t>
            </a:r>
            <a:r>
              <a:rPr lang="nl-NL" dirty="0" err="1" smtClean="0"/>
              <a:t>measurement</a:t>
            </a:r>
            <a:r>
              <a:rPr lang="nl-NL" dirty="0" smtClean="0"/>
              <a:t> occasion</a:t>
            </a:r>
          </a:p>
          <a:p>
            <a:endParaRPr lang="nl-NL" dirty="0"/>
          </a:p>
        </p:txBody>
      </p:sp>
      <p:sp>
        <p:nvSpPr>
          <p:cNvPr id="4" name="Rectangle 3"/>
          <p:cNvSpPr/>
          <p:nvPr/>
        </p:nvSpPr>
        <p:spPr>
          <a:xfrm>
            <a:off x="251520" y="5013176"/>
            <a:ext cx="8640960" cy="2031325"/>
          </a:xfrm>
          <a:prstGeom prst="rect">
            <a:avLst/>
          </a:prstGeom>
        </p:spPr>
        <p:txBody>
          <a:bodyPr wrap="square">
            <a:spAutoFit/>
          </a:bodyPr>
          <a:lstStyle/>
          <a:p>
            <a:pPr marL="182563" indent="-182563">
              <a:spcAft>
                <a:spcPts val="0"/>
              </a:spcAft>
            </a:pPr>
            <a:r>
              <a:rPr lang="nl-NL" sz="1400" dirty="0">
                <a:ea typeface="Times New Roman" panose="02020603050405020304" pitchFamily="18" charset="0"/>
              </a:rPr>
              <a:t>Bennink, M., Croon, M. A., &amp; Vermunt, J. K. (2013). </a:t>
            </a:r>
            <a:r>
              <a:rPr lang="en-US" sz="1400" dirty="0">
                <a:ea typeface="Times New Roman" panose="02020603050405020304" pitchFamily="18" charset="0"/>
              </a:rPr>
              <a:t>Micro-Macro Multilevel Analysis for Discrete Data: A Latent Variable Approach and an Application on Personal Network Data. </a:t>
            </a:r>
            <a:r>
              <a:rPr lang="en-US" sz="1400" i="1" dirty="0">
                <a:ea typeface="Times New Roman" panose="02020603050405020304" pitchFamily="18" charset="0"/>
              </a:rPr>
              <a:t>Sociological Methods &amp; Research</a:t>
            </a:r>
            <a:r>
              <a:rPr lang="en-US" sz="1400" dirty="0">
                <a:ea typeface="Times New Roman" panose="02020603050405020304" pitchFamily="18" charset="0"/>
              </a:rPr>
              <a:t>, </a:t>
            </a:r>
            <a:r>
              <a:rPr lang="en-US" sz="1400" i="1" dirty="0">
                <a:ea typeface="Times New Roman" panose="02020603050405020304" pitchFamily="18" charset="0"/>
              </a:rPr>
              <a:t>42</a:t>
            </a:r>
            <a:r>
              <a:rPr lang="en-US" sz="1400" dirty="0">
                <a:ea typeface="Times New Roman" panose="02020603050405020304" pitchFamily="18" charset="0"/>
              </a:rPr>
              <a:t>(4), 431–457. </a:t>
            </a:r>
            <a:r>
              <a:rPr lang="en-US" sz="1400" dirty="0" smtClean="0">
                <a:ea typeface="Times New Roman" panose="02020603050405020304" pitchFamily="18" charset="0"/>
              </a:rPr>
              <a:t>doi:10.1177/0049124113500479</a:t>
            </a:r>
          </a:p>
          <a:p>
            <a:pPr marL="182563" indent="-182563"/>
            <a:r>
              <a:rPr lang="en-US" sz="1400" dirty="0" err="1"/>
              <a:t>Bijmolt</a:t>
            </a:r>
            <a:r>
              <a:rPr lang="en-US" sz="1400" dirty="0"/>
              <a:t>, T. H. a, </a:t>
            </a:r>
            <a:r>
              <a:rPr lang="en-US" sz="1400" dirty="0" err="1"/>
              <a:t>Paas</a:t>
            </a:r>
            <a:r>
              <a:rPr lang="en-US" sz="1400" dirty="0"/>
              <a:t>, L. J., &amp; </a:t>
            </a:r>
            <a:r>
              <a:rPr lang="en-US" sz="1400" dirty="0" err="1"/>
              <a:t>Vermunt</a:t>
            </a:r>
            <a:r>
              <a:rPr lang="en-US" sz="1400" dirty="0"/>
              <a:t>, J. K. (2004). Country and consumer segmentation: Multi-level latent class analysis of financial product ownership. </a:t>
            </a:r>
            <a:r>
              <a:rPr lang="en-US" sz="1400" i="1" dirty="0"/>
              <a:t>International Journal of Research in Marketing</a:t>
            </a:r>
            <a:r>
              <a:rPr lang="en-US" sz="1400" dirty="0"/>
              <a:t>, </a:t>
            </a:r>
            <a:r>
              <a:rPr lang="en-US" sz="1400" i="1" dirty="0"/>
              <a:t>21</a:t>
            </a:r>
            <a:r>
              <a:rPr lang="en-US" sz="1400" dirty="0"/>
              <a:t>, 323–340. doi:10.1016/j.ijresmar.2004.06.002</a:t>
            </a:r>
          </a:p>
          <a:p>
            <a:pPr marL="182563" indent="-182563"/>
            <a:r>
              <a:rPr lang="en-US" sz="1400" dirty="0" err="1"/>
              <a:t>Vermunt</a:t>
            </a:r>
            <a:r>
              <a:rPr lang="en-US" sz="1400" dirty="0"/>
              <a:t>, J. K. (2003). Multilevel Latent Class Models. </a:t>
            </a:r>
            <a:r>
              <a:rPr lang="en-US" sz="1400" i="1" dirty="0"/>
              <a:t>Sociological Methodology</a:t>
            </a:r>
            <a:r>
              <a:rPr lang="en-US" sz="1400" dirty="0"/>
              <a:t>, </a:t>
            </a:r>
            <a:r>
              <a:rPr lang="en-US" sz="1400" i="1" dirty="0"/>
              <a:t>33</a:t>
            </a:r>
            <a:r>
              <a:rPr lang="en-US" sz="1400" dirty="0"/>
              <a:t>(</a:t>
            </a:r>
            <a:r>
              <a:rPr lang="en-US" sz="1400" dirty="0" err="1"/>
              <a:t>Lc</a:t>
            </a:r>
            <a:r>
              <a:rPr lang="en-US" sz="1400" dirty="0"/>
              <a:t>), 213–239. doi:10.1111/j.0081-1750.2003.t01-1-00131.x</a:t>
            </a:r>
          </a:p>
          <a:p>
            <a:pPr marL="182563" indent="-182563">
              <a:spcAft>
                <a:spcPts val="0"/>
              </a:spcAft>
            </a:pPr>
            <a:endParaRPr lang="en-US" sz="1400" dirty="0">
              <a:effectLst/>
              <a:ea typeface="Times New Roman" panose="02020603050405020304" pitchFamily="18" charset="0"/>
            </a:endParaRPr>
          </a:p>
        </p:txBody>
      </p:sp>
    </p:spTree>
    <p:extLst>
      <p:ext uri="{BB962C8B-B14F-4D97-AF65-F5344CB8AC3E}">
        <p14:creationId xmlns:p14="http://schemas.microsoft.com/office/powerpoint/2010/main" val="3316937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Code </a:t>
            </a:r>
            <a:endParaRPr lang="nl-NL" dirty="0"/>
          </a:p>
        </p:txBody>
      </p:sp>
      <p:pic>
        <p:nvPicPr>
          <p:cNvPr id="3" name="Picture 2"/>
          <p:cNvPicPr>
            <a:picLocks noChangeAspect="1"/>
          </p:cNvPicPr>
          <p:nvPr/>
        </p:nvPicPr>
        <p:blipFill>
          <a:blip r:embed="rId2"/>
          <a:stretch>
            <a:fillRect/>
          </a:stretch>
        </p:blipFill>
        <p:spPr>
          <a:xfrm>
            <a:off x="611560" y="1417638"/>
            <a:ext cx="3495675" cy="3543300"/>
          </a:xfrm>
          <a:prstGeom prst="rect">
            <a:avLst/>
          </a:prstGeom>
        </p:spPr>
      </p:pic>
      <p:pic>
        <p:nvPicPr>
          <p:cNvPr id="4" name="Picture 3"/>
          <p:cNvPicPr>
            <a:picLocks noChangeAspect="1"/>
          </p:cNvPicPr>
          <p:nvPr/>
        </p:nvPicPr>
        <p:blipFill>
          <a:blip r:embed="rId3"/>
          <a:stretch>
            <a:fillRect/>
          </a:stretch>
        </p:blipFill>
        <p:spPr>
          <a:xfrm>
            <a:off x="5220072" y="1417638"/>
            <a:ext cx="3200400" cy="4933950"/>
          </a:xfrm>
          <a:prstGeom prst="rect">
            <a:avLst/>
          </a:prstGeom>
        </p:spPr>
      </p:pic>
      <p:sp>
        <p:nvSpPr>
          <p:cNvPr id="5" name="Rectangle 4"/>
          <p:cNvSpPr/>
          <p:nvPr/>
        </p:nvSpPr>
        <p:spPr>
          <a:xfrm>
            <a:off x="457200" y="2276872"/>
            <a:ext cx="3322712"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7544" y="2708920"/>
            <a:ext cx="3322712"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7544" y="3361854"/>
            <a:ext cx="3322712" cy="211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67544" y="3649886"/>
            <a:ext cx="3322712" cy="2111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76056" y="1417638"/>
            <a:ext cx="3322712" cy="1003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76056" y="2492896"/>
            <a:ext cx="3322712" cy="2736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70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Output</a:t>
            </a:r>
            <a:endParaRPr lang="nl-NL" dirty="0"/>
          </a:p>
        </p:txBody>
      </p:sp>
      <p:pic>
        <p:nvPicPr>
          <p:cNvPr id="4" name="Picture 3"/>
          <p:cNvPicPr>
            <a:picLocks noChangeAspect="1"/>
          </p:cNvPicPr>
          <p:nvPr/>
        </p:nvPicPr>
        <p:blipFill>
          <a:blip r:embed="rId2"/>
          <a:stretch>
            <a:fillRect/>
          </a:stretch>
        </p:blipFill>
        <p:spPr>
          <a:xfrm>
            <a:off x="35496" y="1052736"/>
            <a:ext cx="4152900" cy="4133850"/>
          </a:xfrm>
          <a:prstGeom prst="rect">
            <a:avLst/>
          </a:prstGeom>
        </p:spPr>
      </p:pic>
      <p:pic>
        <p:nvPicPr>
          <p:cNvPr id="5" name="Picture 4"/>
          <p:cNvPicPr>
            <a:picLocks noChangeAspect="1"/>
          </p:cNvPicPr>
          <p:nvPr/>
        </p:nvPicPr>
        <p:blipFill>
          <a:blip r:embed="rId3"/>
          <a:stretch>
            <a:fillRect/>
          </a:stretch>
        </p:blipFill>
        <p:spPr>
          <a:xfrm>
            <a:off x="4067175" y="2060848"/>
            <a:ext cx="5076825" cy="4124325"/>
          </a:xfrm>
          <a:prstGeom prst="rect">
            <a:avLst/>
          </a:prstGeom>
        </p:spPr>
      </p:pic>
      <p:sp>
        <p:nvSpPr>
          <p:cNvPr id="3" name="Rectangle 2"/>
          <p:cNvSpPr/>
          <p:nvPr/>
        </p:nvSpPr>
        <p:spPr>
          <a:xfrm>
            <a:off x="4067175" y="2492896"/>
            <a:ext cx="3673177" cy="381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477" y="1991271"/>
            <a:ext cx="4023697" cy="285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477" y="2586893"/>
            <a:ext cx="4023697" cy="285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1712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ML LCA – Model </a:t>
            </a:r>
            <a:r>
              <a:rPr lang="nl-NL" dirty="0" err="1" smtClean="0"/>
              <a:t>Selection</a:t>
            </a:r>
            <a:endParaRPr lang="nl-NL"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Based on </a:t>
            </a:r>
            <a:r>
              <a:rPr lang="en-US" sz="2000" dirty="0" err="1"/>
              <a:t>Lukociene</a:t>
            </a:r>
            <a:r>
              <a:rPr lang="en-US" sz="2000" dirty="0"/>
              <a:t> et al</a:t>
            </a:r>
            <a:r>
              <a:rPr lang="en-US" sz="2000" dirty="0" smtClean="0"/>
              <a:t>. (2010),  BIC(</a:t>
            </a:r>
            <a:r>
              <a:rPr lang="en-US" sz="2000" i="1" dirty="0" smtClean="0"/>
              <a:t>K</a:t>
            </a:r>
            <a:r>
              <a:rPr lang="en-US" sz="2000" dirty="0" smtClean="0"/>
              <a:t>), using </a:t>
            </a:r>
            <a:r>
              <a:rPr lang="en-US" sz="2000" dirty="0"/>
              <a:t>the number of higher-level units (</a:t>
            </a:r>
            <a:r>
              <a:rPr lang="en-US" sz="2000" i="1" dirty="0"/>
              <a:t>K</a:t>
            </a:r>
            <a:r>
              <a:rPr lang="en-US" sz="2000" dirty="0"/>
              <a:t>) </a:t>
            </a:r>
            <a:r>
              <a:rPr lang="en-US" sz="2000" dirty="0" smtClean="0"/>
              <a:t>(schools) instead </a:t>
            </a:r>
            <a:r>
              <a:rPr lang="en-US" sz="2000" dirty="0"/>
              <a:t>of the number of lower-level units (</a:t>
            </a:r>
            <a:r>
              <a:rPr lang="en-US" sz="2000" i="1" dirty="0"/>
              <a:t>N</a:t>
            </a:r>
            <a:r>
              <a:rPr lang="en-US" sz="2000" dirty="0"/>
              <a:t>), </a:t>
            </a:r>
            <a:r>
              <a:rPr lang="en-US" sz="2000" dirty="0" smtClean="0"/>
              <a:t>was used. </a:t>
            </a:r>
          </a:p>
          <a:p>
            <a:pPr marL="0" indent="0">
              <a:buNone/>
            </a:pPr>
            <a:endParaRPr lang="en-US" sz="2000" dirty="0" smtClean="0"/>
          </a:p>
          <a:p>
            <a:pPr marL="0" indent="0">
              <a:buNone/>
            </a:pPr>
            <a:r>
              <a:rPr lang="en-US" sz="2000" dirty="0" smtClean="0"/>
              <a:t>BIC </a:t>
            </a:r>
            <a:r>
              <a:rPr lang="en-US" sz="2000" dirty="0"/>
              <a:t>penalizes by the number of parameters (</a:t>
            </a:r>
            <a:r>
              <a:rPr lang="en-US" sz="2000" i="1" dirty="0"/>
              <a:t>r</a:t>
            </a:r>
            <a:r>
              <a:rPr lang="en-US" sz="2000" dirty="0"/>
              <a:t>) and the sample size, BIC</a:t>
            </a:r>
            <a:r>
              <a:rPr lang="en-US" sz="2000" i="1" dirty="0"/>
              <a:t>(K)</a:t>
            </a:r>
            <a:r>
              <a:rPr lang="en-US" sz="2000" dirty="0"/>
              <a:t> is expressed as: </a:t>
            </a:r>
            <a:endParaRPr lang="nl-NL" sz="20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smtClean="0"/>
          </a:p>
          <a:p>
            <a:pPr marL="0" indent="0">
              <a:buNone/>
            </a:pPr>
            <a:r>
              <a:rPr lang="en-US" sz="1400" dirty="0" err="1" smtClean="0"/>
              <a:t>Lukociene</a:t>
            </a:r>
            <a:r>
              <a:rPr lang="en-US" sz="1400" dirty="0"/>
              <a:t>, O., </a:t>
            </a:r>
            <a:r>
              <a:rPr lang="en-US" sz="1400" dirty="0" err="1"/>
              <a:t>Varriale</a:t>
            </a:r>
            <a:r>
              <a:rPr lang="en-US" sz="1400" dirty="0"/>
              <a:t>, R., &amp; </a:t>
            </a:r>
            <a:r>
              <a:rPr lang="en-US" sz="1400" dirty="0" err="1"/>
              <a:t>Vermunt</a:t>
            </a:r>
            <a:r>
              <a:rPr lang="en-US" sz="1400" dirty="0"/>
              <a:t>, J. K. (2010). The simultaneous decision(s) about the number of lower- and higher-level classes in multilevel latent class analysis. </a:t>
            </a:r>
            <a:r>
              <a:rPr lang="en-US" sz="1400" i="1" dirty="0"/>
              <a:t>Social Methodology</a:t>
            </a:r>
            <a:r>
              <a:rPr lang="en-US" sz="1400" dirty="0"/>
              <a:t>, </a:t>
            </a:r>
            <a:r>
              <a:rPr lang="en-US" sz="1400" i="1" dirty="0"/>
              <a:t>1</a:t>
            </a:r>
            <a:r>
              <a:rPr lang="en-US" sz="1400" dirty="0"/>
              <a:t>(40), 247–283.</a:t>
            </a:r>
            <a:endParaRPr lang="nl-NL" sz="1400" dirty="0"/>
          </a:p>
          <a:p>
            <a:endParaRPr lang="nl-NL" dirty="0"/>
          </a:p>
        </p:txBody>
      </p:sp>
      <p:pic>
        <p:nvPicPr>
          <p:cNvPr id="13" name="Picture 12"/>
          <p:cNvPicPr>
            <a:picLocks noChangeAspect="1"/>
          </p:cNvPicPr>
          <p:nvPr/>
        </p:nvPicPr>
        <p:blipFill>
          <a:blip r:embed="rId2"/>
          <a:stretch>
            <a:fillRect/>
          </a:stretch>
        </p:blipFill>
        <p:spPr>
          <a:xfrm>
            <a:off x="971600" y="3501008"/>
            <a:ext cx="6115050" cy="1104900"/>
          </a:xfrm>
          <a:prstGeom prst="rect">
            <a:avLst/>
          </a:prstGeom>
        </p:spPr>
      </p:pic>
    </p:spTree>
    <p:extLst>
      <p:ext uri="{BB962C8B-B14F-4D97-AF65-F5344CB8AC3E}">
        <p14:creationId xmlns:p14="http://schemas.microsoft.com/office/powerpoint/2010/main" val="770697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Compare</a:t>
            </a:r>
            <a:r>
              <a:rPr lang="nl-NL" dirty="0" smtClean="0"/>
              <a:t> BIC(</a:t>
            </a:r>
            <a:r>
              <a:rPr lang="nl-NL" i="1" dirty="0" smtClean="0"/>
              <a:t>K</a:t>
            </a:r>
            <a:r>
              <a:rPr lang="nl-NL" dirty="0" smtClean="0"/>
              <a:t>)</a:t>
            </a:r>
            <a:endParaRPr lang="nl-NL" dirty="0"/>
          </a:p>
        </p:txBody>
      </p:sp>
      <p:sp>
        <p:nvSpPr>
          <p:cNvPr id="3" name="Content Placeholder 2"/>
          <p:cNvSpPr>
            <a:spLocks noGrp="1"/>
          </p:cNvSpPr>
          <p:nvPr>
            <p:ph idx="1"/>
          </p:nvPr>
        </p:nvSpPr>
        <p:spPr/>
        <p:txBody>
          <a:bodyPr/>
          <a:lstStyle/>
          <a:p>
            <a:r>
              <a:rPr lang="nl-NL" dirty="0" smtClean="0"/>
              <a:t>Run </a:t>
            </a:r>
            <a:r>
              <a:rPr lang="nl-NL" dirty="0" err="1" smtClean="0"/>
              <a:t>models</a:t>
            </a:r>
            <a:r>
              <a:rPr lang="nl-NL" dirty="0" smtClean="0"/>
              <a:t> </a:t>
            </a:r>
            <a:r>
              <a:rPr lang="nl-NL" dirty="0" err="1" smtClean="0"/>
              <a:t>for</a:t>
            </a:r>
            <a:r>
              <a:rPr lang="nl-NL" dirty="0" smtClean="0"/>
              <a:t> </a:t>
            </a:r>
            <a:r>
              <a:rPr lang="nl-NL" dirty="0" err="1" smtClean="0"/>
              <a:t>all</a:t>
            </a:r>
            <a:r>
              <a:rPr lang="nl-NL" dirty="0" smtClean="0"/>
              <a:t> </a:t>
            </a:r>
            <a:r>
              <a:rPr lang="nl-NL" dirty="0" err="1" smtClean="0"/>
              <a:t>combinations</a:t>
            </a:r>
            <a:r>
              <a:rPr lang="nl-NL" dirty="0" smtClean="0"/>
              <a:t> of </a:t>
            </a:r>
            <a:r>
              <a:rPr lang="nl-NL" dirty="0" err="1" smtClean="0"/>
              <a:t>numbers</a:t>
            </a:r>
            <a:r>
              <a:rPr lang="nl-NL" dirty="0" smtClean="0"/>
              <a:t> of classes at school level </a:t>
            </a:r>
            <a:r>
              <a:rPr lang="nl-NL" dirty="0" err="1" smtClean="0"/>
              <a:t>and</a:t>
            </a:r>
            <a:r>
              <a:rPr lang="nl-NL" dirty="0" smtClean="0"/>
              <a:t> </a:t>
            </a:r>
            <a:r>
              <a:rPr lang="nl-NL" dirty="0" err="1" smtClean="0"/>
              <a:t>individual</a:t>
            </a:r>
            <a:r>
              <a:rPr lang="nl-NL" dirty="0" smtClean="0"/>
              <a:t> level</a:t>
            </a:r>
          </a:p>
          <a:p>
            <a:endParaRPr lang="nl-NL" dirty="0"/>
          </a:p>
        </p:txBody>
      </p:sp>
      <p:graphicFrame>
        <p:nvGraphicFramePr>
          <p:cNvPr id="6" name="Table 5"/>
          <p:cNvGraphicFramePr>
            <a:graphicFrameLocks noGrp="1"/>
          </p:cNvGraphicFramePr>
          <p:nvPr>
            <p:extLst>
              <p:ext uri="{D42A27DB-BD31-4B8C-83A1-F6EECF244321}">
                <p14:modId xmlns:p14="http://schemas.microsoft.com/office/powerpoint/2010/main" val="3563995665"/>
              </p:ext>
            </p:extLst>
          </p:nvPr>
        </p:nvGraphicFramePr>
        <p:xfrm>
          <a:off x="827584" y="2746693"/>
          <a:ext cx="6912768" cy="2468880"/>
        </p:xfrm>
        <a:graphic>
          <a:graphicData uri="http://schemas.openxmlformats.org/drawingml/2006/table">
            <a:tbl>
              <a:tblPr firstRow="1" firstCol="1" bandRow="1">
                <a:tableStyleId>{5C22544A-7EE6-4342-B048-85BDC9FD1C3A}</a:tableStyleId>
              </a:tblPr>
              <a:tblGrid>
                <a:gridCol w="1512168"/>
                <a:gridCol w="1368152"/>
                <a:gridCol w="1368152"/>
                <a:gridCol w="1080120"/>
                <a:gridCol w="1584176"/>
              </a:tblGrid>
              <a:tr h="389893">
                <a:tc rowSpan="2">
                  <a:txBody>
                    <a:bodyPr/>
                    <a:lstStyle/>
                    <a:p>
                      <a:pPr algn="just">
                        <a:lnSpc>
                          <a:spcPct val="150000"/>
                        </a:lnSpc>
                        <a:spcAft>
                          <a:spcPts val="0"/>
                        </a:spcAft>
                      </a:pPr>
                      <a:r>
                        <a:rPr lang="en-US" sz="1800" dirty="0">
                          <a:effectLst/>
                        </a:rPr>
                        <a:t>Individual level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4">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effectLst/>
                        </a:rPr>
                        <a:t>School level</a:t>
                      </a:r>
                      <a:endParaRPr lang="nl-NL"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B w="38100" cap="flat" cmpd="sng" algn="ctr">
                      <a:no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r>
              <a:tr h="389893">
                <a:tc vMerge="1">
                  <a:txBody>
                    <a:bodyPr/>
                    <a:lstStyle/>
                    <a:p>
                      <a:pPr algn="just">
                        <a:lnSpc>
                          <a:spcPct val="150000"/>
                        </a:lnSpc>
                        <a:spcAft>
                          <a:spcPts val="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b="1" dirty="0">
                          <a:solidFill>
                            <a:schemeClr val="bg1"/>
                          </a:solidFill>
                          <a:effectLst/>
                        </a:rPr>
                        <a:t>2</a:t>
                      </a:r>
                      <a:endParaRPr lang="nl-NL"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150000"/>
                        </a:lnSpc>
                        <a:spcAft>
                          <a:spcPts val="0"/>
                        </a:spcAft>
                      </a:pPr>
                      <a:r>
                        <a:rPr lang="en-US" sz="1800" b="1" dirty="0">
                          <a:solidFill>
                            <a:schemeClr val="bg1"/>
                          </a:solidFill>
                          <a:effectLst/>
                        </a:rPr>
                        <a:t>3</a:t>
                      </a:r>
                      <a:endParaRPr lang="nl-NL"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150000"/>
                        </a:lnSpc>
                        <a:spcAft>
                          <a:spcPts val="0"/>
                        </a:spcAft>
                      </a:pPr>
                      <a:r>
                        <a:rPr lang="en-US" sz="1800" b="1">
                          <a:solidFill>
                            <a:schemeClr val="bg1"/>
                          </a:solidFill>
                          <a:effectLst/>
                        </a:rPr>
                        <a:t>4</a:t>
                      </a:r>
                      <a:endParaRPr lang="nl-NL" sz="18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150000"/>
                        </a:lnSpc>
                        <a:spcAft>
                          <a:spcPts val="0"/>
                        </a:spcAft>
                      </a:pPr>
                      <a:r>
                        <a:rPr lang="en-US" sz="1800" b="1" dirty="0">
                          <a:solidFill>
                            <a:schemeClr val="bg1"/>
                          </a:solidFill>
                          <a:effectLst/>
                        </a:rPr>
                        <a:t>5</a:t>
                      </a:r>
                      <a:endParaRPr lang="nl-NL"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389893">
                <a:tc>
                  <a:txBody>
                    <a:bodyPr/>
                    <a:lstStyle/>
                    <a:p>
                      <a:pPr algn="just">
                        <a:lnSpc>
                          <a:spcPct val="150000"/>
                        </a:lnSpc>
                        <a:spcAft>
                          <a:spcPts val="0"/>
                        </a:spcAft>
                      </a:pPr>
                      <a:r>
                        <a:rPr lang="en-US" sz="1800">
                          <a:effectLst/>
                        </a:rPr>
                        <a:t>2</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ap="flat" cmpd="sng" algn="ctr">
                      <a:solidFill>
                        <a:schemeClr val="bg1"/>
                      </a:solidFill>
                      <a:prstDash val="solid"/>
                      <a:round/>
                      <a:headEnd type="none" w="med" len="med"/>
                      <a:tailEnd type="none" w="med" len="med"/>
                    </a:lnT>
                  </a:tcPr>
                </a:tc>
                <a:tc>
                  <a:txBody>
                    <a:bodyPr/>
                    <a:lstStyle/>
                    <a:p>
                      <a:pPr algn="ctr">
                        <a:lnSpc>
                          <a:spcPct val="150000"/>
                        </a:lnSpc>
                        <a:spcAft>
                          <a:spcPts val="0"/>
                        </a:spcAft>
                      </a:pPr>
                      <a:r>
                        <a:rPr lang="nl-NL" sz="1800" b="1" i="0" u="none" dirty="0">
                          <a:effectLst/>
                        </a:rPr>
                        <a:t>79787,52</a:t>
                      </a:r>
                      <a:endParaRPr lang="nl-NL" sz="1800" b="1" i="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a:lnSpc>
                          <a:spcPct val="150000"/>
                        </a:lnSpc>
                        <a:spcAft>
                          <a:spcPts val="0"/>
                        </a:spcAft>
                      </a:pPr>
                      <a:r>
                        <a:rPr lang="nl-NL" sz="1800" b="1" i="0" u="none" dirty="0">
                          <a:effectLst/>
                        </a:rPr>
                        <a:t>79733,72</a:t>
                      </a:r>
                      <a:endParaRPr lang="nl-NL" sz="1800" b="1" i="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a:lnSpc>
                          <a:spcPct val="150000"/>
                        </a:lnSpc>
                        <a:spcAft>
                          <a:spcPts val="0"/>
                        </a:spcAft>
                      </a:pPr>
                      <a:r>
                        <a:rPr lang="nl-NL" sz="1800" b="1" i="0" u="none" dirty="0">
                          <a:effectLst/>
                        </a:rPr>
                        <a:t>79744,47</a:t>
                      </a:r>
                      <a:endParaRPr lang="nl-NL" sz="1800" b="1" i="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a:lnSpc>
                          <a:spcPct val="150000"/>
                        </a:lnSpc>
                        <a:spcAft>
                          <a:spcPts val="0"/>
                        </a:spcAft>
                      </a:pPr>
                      <a:r>
                        <a:rPr lang="nl-NL" sz="1800" b="1" i="0" u="none" dirty="0">
                          <a:effectLst/>
                        </a:rPr>
                        <a:t>79755,69</a:t>
                      </a:r>
                      <a:endParaRPr lang="nl-NL" sz="1800" b="1" i="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r>
              <a:tr h="389893">
                <a:tc>
                  <a:txBody>
                    <a:bodyPr/>
                    <a:lstStyle/>
                    <a:p>
                      <a:pPr algn="just">
                        <a:lnSpc>
                          <a:spcPct val="150000"/>
                        </a:lnSpc>
                        <a:spcAft>
                          <a:spcPts val="0"/>
                        </a:spcAft>
                      </a:pPr>
                      <a:r>
                        <a:rPr lang="en-US" sz="1800">
                          <a:effectLst/>
                        </a:rPr>
                        <a:t>3</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nl-NL" sz="1800" b="1" i="0" u="none" dirty="0">
                          <a:effectLst/>
                        </a:rPr>
                        <a:t>74018,17</a:t>
                      </a:r>
                      <a:endParaRPr lang="nl-NL" sz="1800" b="1" i="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nl-NL" sz="1800" b="1" i="0" u="none" dirty="0" smtClean="0">
                          <a:effectLst/>
                        </a:rPr>
                        <a:t>7392.19</a:t>
                      </a:r>
                      <a:endParaRPr lang="nl-NL" sz="1800" b="1" i="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nl-NL" sz="1800" b="1" i="0" u="none" dirty="0">
                          <a:effectLst/>
                        </a:rPr>
                        <a:t>73876,69</a:t>
                      </a:r>
                      <a:endParaRPr lang="nl-NL" sz="1800" b="1" i="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nl-NL" sz="1800" b="1" i="0" u="none">
                          <a:effectLst/>
                        </a:rPr>
                        <a:t>73882,85</a:t>
                      </a:r>
                      <a:endParaRPr lang="nl-NL" sz="1800" b="1" i="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9893">
                <a:tc>
                  <a:txBody>
                    <a:bodyPr/>
                    <a:lstStyle/>
                    <a:p>
                      <a:pPr algn="just">
                        <a:lnSpc>
                          <a:spcPct val="150000"/>
                        </a:lnSpc>
                        <a:spcAft>
                          <a:spcPts val="0"/>
                        </a:spcAft>
                      </a:pPr>
                      <a:r>
                        <a:rPr lang="en-US" sz="1800">
                          <a:effectLst/>
                        </a:rPr>
                        <a:t>4</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nl-NL" sz="1800" b="1" i="0" u="none">
                          <a:effectLst/>
                        </a:rPr>
                        <a:t>72615,66</a:t>
                      </a:r>
                      <a:endParaRPr lang="nl-NL" sz="1800" b="1" i="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nl-NL" sz="1800" b="1" i="0" u="none" dirty="0">
                          <a:effectLst/>
                        </a:rPr>
                        <a:t>72503,71</a:t>
                      </a:r>
                      <a:endParaRPr lang="nl-NL" sz="1800" b="1" i="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nl-NL" sz="1800" b="1" i="0" u="none" dirty="0">
                          <a:effectLst/>
                        </a:rPr>
                        <a:t>72456,00</a:t>
                      </a:r>
                      <a:endParaRPr lang="nl-NL" sz="1800" b="1" i="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nl-NL" sz="1800" b="1" i="0" u="none" dirty="0">
                          <a:effectLst/>
                        </a:rPr>
                        <a:t>72455,93</a:t>
                      </a:r>
                      <a:endParaRPr lang="nl-NL" sz="1800" b="1" i="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89893">
                <a:tc>
                  <a:txBody>
                    <a:bodyPr/>
                    <a:lstStyle/>
                    <a:p>
                      <a:pPr algn="just">
                        <a:lnSpc>
                          <a:spcPct val="150000"/>
                        </a:lnSpc>
                        <a:spcAft>
                          <a:spcPts val="0"/>
                        </a:spcAft>
                      </a:pPr>
                      <a:r>
                        <a:rPr lang="en-US" sz="1800">
                          <a:effectLst/>
                        </a:rPr>
                        <a:t>5</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nl-NL" sz="1800" b="1" i="0" u="none">
                          <a:effectLst/>
                        </a:rPr>
                        <a:t>71561,38</a:t>
                      </a:r>
                      <a:endParaRPr lang="nl-NL" sz="1800" b="1" i="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nl-NL" sz="1800" b="1" i="0" u="none">
                          <a:effectLst/>
                        </a:rPr>
                        <a:t>71415,49</a:t>
                      </a:r>
                      <a:endParaRPr lang="nl-NL" sz="1800" b="1" i="0" u="none">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nl-NL" sz="1800" b="1" i="0" u="none" dirty="0">
                          <a:effectLst/>
                        </a:rPr>
                        <a:t>71342,27</a:t>
                      </a:r>
                      <a:endParaRPr lang="nl-NL" sz="1800" b="1" i="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nl-NL" sz="1800" b="1" i="0" u="none" dirty="0">
                          <a:effectLst/>
                        </a:rPr>
                        <a:t>71333,13</a:t>
                      </a:r>
                      <a:endParaRPr lang="nl-NL" sz="1800" b="1" i="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Rectangle 7"/>
          <p:cNvSpPr/>
          <p:nvPr/>
        </p:nvSpPr>
        <p:spPr>
          <a:xfrm>
            <a:off x="6228184" y="4725144"/>
            <a:ext cx="1512168" cy="361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tangle 3"/>
          <p:cNvSpPr/>
          <p:nvPr/>
        </p:nvSpPr>
        <p:spPr>
          <a:xfrm>
            <a:off x="457200" y="5733256"/>
            <a:ext cx="8686800" cy="523220"/>
          </a:xfrm>
          <a:prstGeom prst="rect">
            <a:avLst/>
          </a:prstGeom>
        </p:spPr>
        <p:txBody>
          <a:bodyPr wrap="square">
            <a:spAutoFit/>
          </a:bodyPr>
          <a:lstStyle/>
          <a:p>
            <a:pPr>
              <a:spcAft>
                <a:spcPts val="0"/>
              </a:spcAft>
            </a:pPr>
            <a:r>
              <a:rPr lang="en-US" sz="1400" dirty="0" err="1">
                <a:ea typeface="Times New Roman" panose="02020603050405020304" pitchFamily="18" charset="0"/>
              </a:rPr>
              <a:t>Lukociene</a:t>
            </a:r>
            <a:r>
              <a:rPr lang="en-US" sz="1400" dirty="0">
                <a:ea typeface="Times New Roman" panose="02020603050405020304" pitchFamily="18" charset="0"/>
              </a:rPr>
              <a:t>, O., </a:t>
            </a:r>
            <a:r>
              <a:rPr lang="en-US" sz="1400" dirty="0" err="1">
                <a:ea typeface="Times New Roman" panose="02020603050405020304" pitchFamily="18" charset="0"/>
              </a:rPr>
              <a:t>Varriale</a:t>
            </a:r>
            <a:r>
              <a:rPr lang="en-US" sz="1400" dirty="0">
                <a:ea typeface="Times New Roman" panose="02020603050405020304" pitchFamily="18" charset="0"/>
              </a:rPr>
              <a:t>, R., &amp; </a:t>
            </a:r>
            <a:r>
              <a:rPr lang="en-US" sz="1400" dirty="0" err="1">
                <a:ea typeface="Times New Roman" panose="02020603050405020304" pitchFamily="18" charset="0"/>
              </a:rPr>
              <a:t>Vermunt</a:t>
            </a:r>
            <a:r>
              <a:rPr lang="en-US" sz="1400" dirty="0">
                <a:ea typeface="Times New Roman" panose="02020603050405020304" pitchFamily="18" charset="0"/>
              </a:rPr>
              <a:t>, J. K. (2010). The simultaneous decision(s) about the number of lower- </a:t>
            </a:r>
            <a:r>
              <a:rPr lang="en-US" sz="1400" dirty="0" smtClean="0">
                <a:ea typeface="Times New Roman" panose="02020603050405020304" pitchFamily="18" charset="0"/>
              </a:rPr>
              <a:t>and higher-level </a:t>
            </a:r>
            <a:r>
              <a:rPr lang="en-US" sz="1400" dirty="0">
                <a:ea typeface="Times New Roman" panose="02020603050405020304" pitchFamily="18" charset="0"/>
              </a:rPr>
              <a:t>classes in multilevel latent class analysis. </a:t>
            </a:r>
            <a:r>
              <a:rPr lang="en-US" sz="1400" i="1" dirty="0">
                <a:ea typeface="Times New Roman" panose="02020603050405020304" pitchFamily="18" charset="0"/>
              </a:rPr>
              <a:t>Social Methodology</a:t>
            </a:r>
            <a:r>
              <a:rPr lang="en-US" sz="1400" dirty="0">
                <a:ea typeface="Times New Roman" panose="02020603050405020304" pitchFamily="18" charset="0"/>
              </a:rPr>
              <a:t>, </a:t>
            </a:r>
            <a:r>
              <a:rPr lang="en-US" sz="1400" i="1" dirty="0">
                <a:ea typeface="Times New Roman" panose="02020603050405020304" pitchFamily="18" charset="0"/>
              </a:rPr>
              <a:t>1</a:t>
            </a:r>
            <a:r>
              <a:rPr lang="en-US" sz="1400" dirty="0">
                <a:ea typeface="Times New Roman" panose="02020603050405020304" pitchFamily="18" charset="0"/>
              </a:rPr>
              <a:t>(40), 247–283.</a:t>
            </a:r>
            <a:endParaRPr lang="en-US" sz="1400" dirty="0">
              <a:effectLst/>
              <a:ea typeface="Times New Roman" panose="02020603050405020304" pitchFamily="18" charset="0"/>
            </a:endParaRPr>
          </a:p>
        </p:txBody>
      </p:sp>
    </p:spTree>
    <p:extLst>
      <p:ext uri="{BB962C8B-B14F-4D97-AF65-F5344CB8AC3E}">
        <p14:creationId xmlns:p14="http://schemas.microsoft.com/office/powerpoint/2010/main" val="1901010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7504" y="692696"/>
            <a:ext cx="4033998" cy="2558405"/>
            <a:chOff x="107504" y="692696"/>
            <a:chExt cx="4033998" cy="255840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77" y="1412776"/>
              <a:ext cx="38195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07504" y="692696"/>
              <a:ext cx="2376263"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dirty="0" smtClean="0">
                  <a:solidFill>
                    <a:schemeClr val="tx2"/>
                  </a:solidFill>
                </a:rPr>
                <a:t>Call </a:t>
              </a:r>
              <a:r>
                <a:rPr lang="nl-NL" dirty="0" err="1" smtClean="0">
                  <a:solidFill>
                    <a:schemeClr val="tx2"/>
                  </a:solidFill>
                </a:rPr>
                <a:t>to</a:t>
              </a:r>
              <a:r>
                <a:rPr lang="nl-NL" dirty="0" smtClean="0">
                  <a:solidFill>
                    <a:schemeClr val="tx2"/>
                  </a:solidFill>
                </a:rPr>
                <a:t> </a:t>
              </a:r>
              <a:r>
                <a:rPr lang="nl-NL" dirty="0" err="1" smtClean="0">
                  <a:solidFill>
                    <a:schemeClr val="tx2"/>
                  </a:solidFill>
                </a:rPr>
                <a:t>mplus</a:t>
              </a:r>
              <a:r>
                <a:rPr lang="nl-NL" dirty="0" smtClean="0">
                  <a:solidFill>
                    <a:schemeClr val="tx2"/>
                  </a:solidFill>
                </a:rPr>
                <a:t> </a:t>
              </a:r>
              <a:r>
                <a:rPr lang="nl-NL" dirty="0" err="1" smtClean="0">
                  <a:solidFill>
                    <a:schemeClr val="tx2"/>
                  </a:solidFill>
                </a:rPr>
                <a:t>and</a:t>
              </a:r>
              <a:r>
                <a:rPr lang="nl-NL" dirty="0" smtClean="0">
                  <a:solidFill>
                    <a:schemeClr val="tx2"/>
                  </a:solidFill>
                </a:rPr>
                <a:t> input files in </a:t>
              </a:r>
              <a:r>
                <a:rPr lang="nl-NL" dirty="0" err="1" smtClean="0">
                  <a:solidFill>
                    <a:schemeClr val="tx2"/>
                  </a:solidFill>
                </a:rPr>
                <a:t>Notepad</a:t>
              </a:r>
              <a:endParaRPr lang="en-US" dirty="0">
                <a:solidFill>
                  <a:schemeClr val="tx2"/>
                </a:solidFill>
              </a:endParaRPr>
            </a:p>
          </p:txBody>
        </p:sp>
      </p:grpSp>
      <p:sp>
        <p:nvSpPr>
          <p:cNvPr id="2" name="Title 1"/>
          <p:cNvSpPr>
            <a:spLocks noGrp="1"/>
          </p:cNvSpPr>
          <p:nvPr>
            <p:ph type="title"/>
          </p:nvPr>
        </p:nvSpPr>
        <p:spPr/>
        <p:txBody>
          <a:bodyPr/>
          <a:lstStyle/>
          <a:p>
            <a:r>
              <a:rPr lang="nl-NL" dirty="0" smtClean="0"/>
              <a:t>Windows Batch</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3" y="4238228"/>
            <a:ext cx="33623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984" y="2243702"/>
            <a:ext cx="34480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ent Arrow 8"/>
          <p:cNvSpPr/>
          <p:nvPr/>
        </p:nvSpPr>
        <p:spPr>
          <a:xfrm rot="14282754" flipH="1">
            <a:off x="-192785" y="3681624"/>
            <a:ext cx="1876330" cy="1189996"/>
          </a:xfrm>
          <a:prstGeom prst="bentArrow">
            <a:avLst>
              <a:gd name="adj1" fmla="val 14338"/>
              <a:gd name="adj2" fmla="val 25000"/>
              <a:gd name="adj3" fmla="val 25000"/>
              <a:gd name="adj4" fmla="val 83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934565" y="2621687"/>
            <a:ext cx="2594349"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dirty="0" smtClean="0">
                <a:solidFill>
                  <a:schemeClr val="tx2"/>
                </a:solidFill>
              </a:rPr>
              <a:t>Save as .bat file in </a:t>
            </a:r>
            <a:r>
              <a:rPr lang="nl-NL" dirty="0" err="1" smtClean="0">
                <a:solidFill>
                  <a:schemeClr val="tx2"/>
                </a:solidFill>
              </a:rPr>
              <a:t>same</a:t>
            </a:r>
            <a:r>
              <a:rPr lang="nl-NL" dirty="0" smtClean="0">
                <a:solidFill>
                  <a:schemeClr val="tx2"/>
                </a:solidFill>
              </a:rPr>
              <a:t> folder as </a:t>
            </a:r>
            <a:r>
              <a:rPr lang="nl-NL" dirty="0" err="1" smtClean="0">
                <a:solidFill>
                  <a:schemeClr val="tx2"/>
                </a:solidFill>
              </a:rPr>
              <a:t>Mplus-shortcut</a:t>
            </a:r>
            <a:r>
              <a:rPr lang="nl-NL" dirty="0" smtClean="0">
                <a:solidFill>
                  <a:schemeClr val="tx2"/>
                </a:solidFill>
              </a:rPr>
              <a:t> </a:t>
            </a:r>
            <a:r>
              <a:rPr lang="nl-NL" dirty="0" err="1" smtClean="0">
                <a:solidFill>
                  <a:schemeClr val="tx2"/>
                </a:solidFill>
              </a:rPr>
              <a:t>and</a:t>
            </a:r>
            <a:r>
              <a:rPr lang="nl-NL" dirty="0" smtClean="0">
                <a:solidFill>
                  <a:schemeClr val="tx2"/>
                </a:solidFill>
              </a:rPr>
              <a:t> input files</a:t>
            </a:r>
            <a:endParaRPr lang="en-US" dirty="0">
              <a:solidFill>
                <a:schemeClr val="tx2"/>
              </a:solidFill>
            </a:endParaRPr>
          </a:p>
        </p:txBody>
      </p:sp>
      <p:sp>
        <p:nvSpPr>
          <p:cNvPr id="17" name="TextBox 16"/>
          <p:cNvSpPr txBox="1"/>
          <p:nvPr/>
        </p:nvSpPr>
        <p:spPr>
          <a:xfrm>
            <a:off x="5436096" y="1700808"/>
            <a:ext cx="3015525"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dirty="0" smtClean="0">
                <a:solidFill>
                  <a:schemeClr val="tx2"/>
                </a:solidFill>
              </a:rPr>
              <a:t>Start </a:t>
            </a:r>
            <a:r>
              <a:rPr lang="nl-NL" dirty="0" err="1" smtClean="0">
                <a:solidFill>
                  <a:schemeClr val="tx2"/>
                </a:solidFill>
              </a:rPr>
              <a:t>by</a:t>
            </a:r>
            <a:r>
              <a:rPr lang="nl-NL" dirty="0" smtClean="0">
                <a:solidFill>
                  <a:schemeClr val="tx2"/>
                </a:solidFill>
              </a:rPr>
              <a:t> </a:t>
            </a:r>
            <a:r>
              <a:rPr lang="nl-NL" dirty="0" err="1" smtClean="0">
                <a:solidFill>
                  <a:schemeClr val="tx2"/>
                </a:solidFill>
              </a:rPr>
              <a:t>clicking</a:t>
            </a:r>
            <a:r>
              <a:rPr lang="nl-NL" dirty="0" smtClean="0">
                <a:solidFill>
                  <a:schemeClr val="tx2"/>
                </a:solidFill>
              </a:rPr>
              <a:t> on Batch File</a:t>
            </a:r>
            <a:endParaRPr lang="en-US" dirty="0">
              <a:solidFill>
                <a:schemeClr val="tx2"/>
              </a:solidFill>
            </a:endParaRPr>
          </a:p>
        </p:txBody>
      </p:sp>
      <p:sp>
        <p:nvSpPr>
          <p:cNvPr id="18" name="TextBox 17"/>
          <p:cNvSpPr txBox="1"/>
          <p:nvPr/>
        </p:nvSpPr>
        <p:spPr>
          <a:xfrm>
            <a:off x="5004048" y="4219971"/>
            <a:ext cx="3096344"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nl-NL" dirty="0" err="1" smtClean="0">
                <a:solidFill>
                  <a:schemeClr val="tx2"/>
                </a:solidFill>
              </a:rPr>
              <a:t>Mplus</a:t>
            </a:r>
            <a:r>
              <a:rPr lang="nl-NL" dirty="0" smtClean="0">
                <a:solidFill>
                  <a:schemeClr val="tx2"/>
                </a:solidFill>
              </a:rPr>
              <a:t> </a:t>
            </a:r>
            <a:r>
              <a:rPr lang="nl-NL" dirty="0" err="1" smtClean="0">
                <a:solidFill>
                  <a:schemeClr val="tx2"/>
                </a:solidFill>
              </a:rPr>
              <a:t>will</a:t>
            </a:r>
            <a:r>
              <a:rPr lang="nl-NL" dirty="0" smtClean="0">
                <a:solidFill>
                  <a:schemeClr val="tx2"/>
                </a:solidFill>
              </a:rPr>
              <a:t> run </a:t>
            </a:r>
            <a:r>
              <a:rPr lang="nl-NL" dirty="0" err="1" smtClean="0">
                <a:solidFill>
                  <a:schemeClr val="tx2"/>
                </a:solidFill>
              </a:rPr>
              <a:t>all</a:t>
            </a:r>
            <a:r>
              <a:rPr lang="nl-NL" dirty="0" smtClean="0">
                <a:solidFill>
                  <a:schemeClr val="tx2"/>
                </a:solidFill>
              </a:rPr>
              <a:t> input files </a:t>
            </a:r>
            <a:r>
              <a:rPr lang="nl-NL" dirty="0" err="1" smtClean="0">
                <a:solidFill>
                  <a:schemeClr val="tx2"/>
                </a:solidFill>
              </a:rPr>
              <a:t>subsequently</a:t>
            </a:r>
            <a:r>
              <a:rPr lang="nl-NL" dirty="0" smtClean="0">
                <a:solidFill>
                  <a:schemeClr val="tx2"/>
                </a:solidFill>
              </a:rPr>
              <a:t>, output files </a:t>
            </a:r>
            <a:r>
              <a:rPr lang="nl-NL" dirty="0" err="1" smtClean="0">
                <a:solidFill>
                  <a:schemeClr val="tx2"/>
                </a:solidFill>
              </a:rPr>
              <a:t>will</a:t>
            </a:r>
            <a:r>
              <a:rPr lang="nl-NL" dirty="0" smtClean="0">
                <a:solidFill>
                  <a:schemeClr val="tx2"/>
                </a:solidFill>
              </a:rPr>
              <a:t> </a:t>
            </a:r>
            <a:r>
              <a:rPr lang="nl-NL" dirty="0" err="1" smtClean="0">
                <a:solidFill>
                  <a:schemeClr val="tx2"/>
                </a:solidFill>
              </a:rPr>
              <a:t>magically</a:t>
            </a:r>
            <a:r>
              <a:rPr lang="nl-NL" dirty="0" smtClean="0">
                <a:solidFill>
                  <a:schemeClr val="tx2"/>
                </a:solidFill>
              </a:rPr>
              <a:t> </a:t>
            </a:r>
            <a:r>
              <a:rPr lang="nl-NL" dirty="0" err="1" smtClean="0">
                <a:solidFill>
                  <a:schemeClr val="tx2"/>
                </a:solidFill>
              </a:rPr>
              <a:t>appear</a:t>
            </a:r>
            <a:r>
              <a:rPr lang="nl-NL" dirty="0" smtClean="0">
                <a:solidFill>
                  <a:schemeClr val="tx2"/>
                </a:solidFill>
              </a:rPr>
              <a:t> in </a:t>
            </a:r>
            <a:r>
              <a:rPr lang="nl-NL" dirty="0" err="1" smtClean="0">
                <a:solidFill>
                  <a:schemeClr val="tx2"/>
                </a:solidFill>
              </a:rPr>
              <a:t>the</a:t>
            </a:r>
            <a:r>
              <a:rPr lang="nl-NL" dirty="0" smtClean="0">
                <a:solidFill>
                  <a:schemeClr val="tx2"/>
                </a:solidFill>
              </a:rPr>
              <a:t> folder!</a:t>
            </a:r>
            <a:endParaRPr lang="en-US" dirty="0">
              <a:solidFill>
                <a:schemeClr val="tx2"/>
              </a:solidFill>
            </a:endParaRPr>
          </a:p>
        </p:txBody>
      </p:sp>
      <p:sp>
        <p:nvSpPr>
          <p:cNvPr id="11" name="Bent Arrow 10"/>
          <p:cNvSpPr/>
          <p:nvPr/>
        </p:nvSpPr>
        <p:spPr>
          <a:xfrm>
            <a:off x="4488056" y="1700808"/>
            <a:ext cx="887968" cy="2130872"/>
          </a:xfrm>
          <a:prstGeom prst="bentArrow">
            <a:avLst>
              <a:gd name="adj1" fmla="val 19799"/>
              <a:gd name="adj2" fmla="val 25000"/>
              <a:gd name="adj3" fmla="val 25000"/>
              <a:gd name="adj4" fmla="val 57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rot="10800000">
            <a:off x="8244408" y="3026710"/>
            <a:ext cx="702190" cy="1491695"/>
          </a:xfrm>
          <a:prstGeom prst="bentArrow">
            <a:avLst>
              <a:gd name="adj1" fmla="val 25000"/>
              <a:gd name="adj2" fmla="val 25000"/>
              <a:gd name="adj3" fmla="val 25000"/>
              <a:gd name="adj4" fmla="val 661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934565" y="3615667"/>
            <a:ext cx="2594350" cy="2616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1100" i="1" dirty="0" err="1" smtClean="0">
                <a:solidFill>
                  <a:schemeClr val="tx2"/>
                </a:solidFill>
              </a:rPr>
              <a:t>Note</a:t>
            </a:r>
            <a:r>
              <a:rPr lang="nl-NL" sz="1100" i="1" dirty="0" smtClean="0">
                <a:solidFill>
                  <a:schemeClr val="tx2"/>
                </a:solidFill>
              </a:rPr>
              <a:t>: do </a:t>
            </a:r>
            <a:r>
              <a:rPr lang="nl-NL" sz="1100" i="1" dirty="0" err="1" smtClean="0">
                <a:solidFill>
                  <a:schemeClr val="tx2"/>
                </a:solidFill>
              </a:rPr>
              <a:t>not</a:t>
            </a:r>
            <a:r>
              <a:rPr lang="nl-NL" sz="1100" i="1" dirty="0" smtClean="0">
                <a:solidFill>
                  <a:schemeClr val="tx2"/>
                </a:solidFill>
              </a:rPr>
              <a:t> </a:t>
            </a:r>
            <a:r>
              <a:rPr lang="nl-NL" sz="1100" i="1" dirty="0" err="1" smtClean="0">
                <a:solidFill>
                  <a:schemeClr val="tx2"/>
                </a:solidFill>
              </a:rPr>
              <a:t>use</a:t>
            </a:r>
            <a:r>
              <a:rPr lang="nl-NL" sz="1100" i="1" dirty="0" smtClean="0">
                <a:solidFill>
                  <a:schemeClr val="tx2"/>
                </a:solidFill>
              </a:rPr>
              <a:t> </a:t>
            </a:r>
            <a:r>
              <a:rPr lang="nl-NL" sz="1100" i="1" dirty="0" err="1" smtClean="0">
                <a:solidFill>
                  <a:schemeClr val="tx2"/>
                </a:solidFill>
              </a:rPr>
              <a:t>spaces</a:t>
            </a:r>
            <a:r>
              <a:rPr lang="nl-NL" sz="1100" i="1" dirty="0" smtClean="0">
                <a:solidFill>
                  <a:schemeClr val="tx2"/>
                </a:solidFill>
              </a:rPr>
              <a:t> in input file </a:t>
            </a:r>
            <a:r>
              <a:rPr lang="nl-NL" sz="1100" i="1" dirty="0" err="1" smtClean="0">
                <a:solidFill>
                  <a:schemeClr val="tx2"/>
                </a:solidFill>
              </a:rPr>
              <a:t>names</a:t>
            </a:r>
            <a:endParaRPr lang="en-US" sz="1100" i="1" dirty="0">
              <a:solidFill>
                <a:schemeClr val="tx2"/>
              </a:solidFill>
            </a:endParaRPr>
          </a:p>
        </p:txBody>
      </p:sp>
    </p:spTree>
    <p:extLst>
      <p:ext uri="{BB962C8B-B14F-4D97-AF65-F5344CB8AC3E}">
        <p14:creationId xmlns:p14="http://schemas.microsoft.com/office/powerpoint/2010/main" val="34027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P spid="18" grpId="0" animBg="1"/>
      <p:bldP spid="11" grpId="0" animBg="1"/>
      <p:bldP spid="1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802507" y="1484784"/>
            <a:ext cx="3057525" cy="4657725"/>
          </a:xfrm>
          <a:prstGeom prst="rect">
            <a:avLst/>
          </a:prstGeom>
        </p:spPr>
      </p:pic>
      <p:pic>
        <p:nvPicPr>
          <p:cNvPr id="16" name="Picture 15"/>
          <p:cNvPicPr>
            <a:picLocks noChangeAspect="1"/>
          </p:cNvPicPr>
          <p:nvPr/>
        </p:nvPicPr>
        <p:blipFill rotWithShape="1">
          <a:blip r:embed="rId3"/>
          <a:srcRect r="17765"/>
          <a:stretch/>
        </p:blipFill>
        <p:spPr>
          <a:xfrm>
            <a:off x="6036570" y="116632"/>
            <a:ext cx="2999926" cy="6663446"/>
          </a:xfrm>
          <a:prstGeom prst="rect">
            <a:avLst/>
          </a:prstGeom>
        </p:spPr>
      </p:pic>
      <p:sp>
        <p:nvSpPr>
          <p:cNvPr id="2" name="Title 1"/>
          <p:cNvSpPr>
            <a:spLocks noGrp="1"/>
          </p:cNvSpPr>
          <p:nvPr>
            <p:ph type="title"/>
          </p:nvPr>
        </p:nvSpPr>
        <p:spPr>
          <a:xfrm>
            <a:off x="-16227" y="-19270"/>
            <a:ext cx="8229600" cy="1143000"/>
          </a:xfrm>
        </p:spPr>
        <p:txBody>
          <a:bodyPr/>
          <a:lstStyle/>
          <a:p>
            <a:pPr algn="l"/>
            <a:r>
              <a:rPr lang="nl-NL" dirty="0" err="1" smtClean="0"/>
              <a:t>Optimal</a:t>
            </a:r>
            <a:r>
              <a:rPr lang="nl-NL" dirty="0" smtClean="0"/>
              <a:t> model &gt; save file</a:t>
            </a:r>
            <a:endParaRPr lang="nl-NL" dirty="0"/>
          </a:p>
        </p:txBody>
      </p:sp>
      <p:sp>
        <p:nvSpPr>
          <p:cNvPr id="5" name="Rectangle 4"/>
          <p:cNvSpPr/>
          <p:nvPr/>
        </p:nvSpPr>
        <p:spPr>
          <a:xfrm>
            <a:off x="2123728" y="2276872"/>
            <a:ext cx="2736304"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tangle 5"/>
          <p:cNvSpPr/>
          <p:nvPr/>
        </p:nvSpPr>
        <p:spPr>
          <a:xfrm>
            <a:off x="5724128" y="2612166"/>
            <a:ext cx="273630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Straight Connector 7"/>
          <p:cNvCxnSpPr>
            <a:stCxn id="5" idx="3"/>
            <a:endCxn id="6" idx="1"/>
          </p:cNvCxnSpPr>
          <p:nvPr/>
        </p:nvCxnSpPr>
        <p:spPr>
          <a:xfrm>
            <a:off x="4860032" y="2348880"/>
            <a:ext cx="864096" cy="37129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29200" y="6069629"/>
            <a:ext cx="273630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98015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err="1" smtClean="0"/>
              <a:t>Interpret</a:t>
            </a:r>
            <a:r>
              <a:rPr lang="nl-NL" dirty="0" smtClean="0"/>
              <a:t> &amp; label classes – </a:t>
            </a:r>
            <a:r>
              <a:rPr lang="nl-NL" dirty="0" err="1" smtClean="0"/>
              <a:t>individual</a:t>
            </a:r>
            <a:endParaRPr lang="nl-NL"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9704" y="1416218"/>
            <a:ext cx="6844591" cy="4525963"/>
          </a:xfrm>
        </p:spPr>
      </p:pic>
    </p:spTree>
    <p:extLst>
      <p:ext uri="{BB962C8B-B14F-4D97-AF65-F5344CB8AC3E}">
        <p14:creationId xmlns:p14="http://schemas.microsoft.com/office/powerpoint/2010/main" val="451926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err="1" smtClean="0"/>
              <a:t>Interpret</a:t>
            </a:r>
            <a:r>
              <a:rPr lang="nl-NL" dirty="0" smtClean="0"/>
              <a:t> &amp; label classes – school</a:t>
            </a:r>
            <a:endParaRPr lang="nl-N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272529"/>
              </p:ext>
            </p:extLst>
          </p:nvPr>
        </p:nvGraphicFramePr>
        <p:xfrm>
          <a:off x="611560" y="1700808"/>
          <a:ext cx="7139135" cy="3811566"/>
        </p:xfrm>
        <a:graphic>
          <a:graphicData uri="http://schemas.openxmlformats.org/drawingml/2006/table">
            <a:tbl>
              <a:tblPr firstRow="1" firstCol="1" bandRow="1">
                <a:tableStyleId>{5C22544A-7EE6-4342-B048-85BDC9FD1C3A}</a:tableStyleId>
              </a:tblPr>
              <a:tblGrid>
                <a:gridCol w="879872"/>
                <a:gridCol w="1159881"/>
                <a:gridCol w="1282653"/>
                <a:gridCol w="1160958"/>
                <a:gridCol w="1281576"/>
                <a:gridCol w="1374195"/>
              </a:tblGrid>
              <a:tr h="635261">
                <a:tc>
                  <a:txBody>
                    <a:bodyPr/>
                    <a:lstStyle/>
                    <a:p>
                      <a:pPr algn="ctr">
                        <a:lnSpc>
                          <a:spcPct val="200000"/>
                        </a:lnSpc>
                        <a:spcAft>
                          <a:spcPts val="0"/>
                        </a:spcAft>
                      </a:pPr>
                      <a:r>
                        <a:rPr lang="en-US" sz="12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nl-NL" sz="1200">
                          <a:effectLst/>
                        </a:rPr>
                        <a:t>IC5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nl-NL" sz="1200">
                          <a:effectLst/>
                        </a:rPr>
                        <a:t>IC4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nl-NL" sz="1200">
                          <a:effectLst/>
                        </a:rPr>
                        <a:t>IC3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nl-NL" sz="1200">
                          <a:effectLst/>
                        </a:rPr>
                        <a:t>IC1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nl-NL" sz="1200">
                          <a:effectLst/>
                        </a:rPr>
                        <a:t>IC2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5261">
                <a:tc>
                  <a:txBody>
                    <a:bodyPr/>
                    <a:lstStyle/>
                    <a:p>
                      <a:pPr algn="ctr">
                        <a:lnSpc>
                          <a:spcPct val="200000"/>
                        </a:lnSpc>
                        <a:spcAft>
                          <a:spcPts val="0"/>
                        </a:spcAft>
                      </a:pPr>
                      <a:r>
                        <a:rPr lang="nl-NL" sz="1200">
                          <a:effectLst/>
                        </a:rPr>
                        <a:t>SC1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dirty="0">
                          <a:effectLst/>
                        </a:rPr>
                        <a:t>49%</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38100" marR="38100" algn="ctr">
                        <a:lnSpc>
                          <a:spcPct val="200000"/>
                        </a:lnSpc>
                        <a:spcAft>
                          <a:spcPts val="0"/>
                        </a:spcAft>
                      </a:pPr>
                      <a:r>
                        <a:rPr lang="nl-NL" sz="1200" dirty="0">
                          <a:effectLst/>
                        </a:rPr>
                        <a:t>33%</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38100" marR="38100" algn="ctr">
                        <a:lnSpc>
                          <a:spcPct val="200000"/>
                        </a:lnSpc>
                        <a:spcAft>
                          <a:spcPts val="0"/>
                        </a:spcAft>
                      </a:pPr>
                      <a:r>
                        <a:rPr lang="nl-NL" sz="1200">
                          <a:effectLst/>
                        </a:rPr>
                        <a:t>11%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a:effectLst/>
                        </a:rPr>
                        <a:t>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a:effectLst/>
                        </a:rPr>
                        <a:t>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5261">
                <a:tc>
                  <a:txBody>
                    <a:bodyPr/>
                    <a:lstStyle/>
                    <a:p>
                      <a:pPr algn="ctr">
                        <a:lnSpc>
                          <a:spcPct val="200000"/>
                        </a:lnSpc>
                        <a:spcAft>
                          <a:spcPts val="0"/>
                        </a:spcAft>
                      </a:pPr>
                      <a:r>
                        <a:rPr lang="nl-NL" sz="1200">
                          <a:effectLst/>
                        </a:rPr>
                        <a:t>SC2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a:effectLst/>
                        </a:rPr>
                        <a:t>10%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dirty="0">
                          <a:effectLst/>
                        </a:rPr>
                        <a:t>54%</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38100" marR="38100" algn="ctr">
                        <a:lnSpc>
                          <a:spcPct val="200000"/>
                        </a:lnSpc>
                        <a:spcAft>
                          <a:spcPts val="0"/>
                        </a:spcAft>
                      </a:pPr>
                      <a:r>
                        <a:rPr lang="nl-NL" sz="1200">
                          <a:effectLst/>
                        </a:rPr>
                        <a:t>17%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a:effectLst/>
                        </a:rPr>
                        <a:t>15%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a:effectLst/>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5261">
                <a:tc>
                  <a:txBody>
                    <a:bodyPr/>
                    <a:lstStyle/>
                    <a:p>
                      <a:pPr algn="ctr">
                        <a:lnSpc>
                          <a:spcPct val="200000"/>
                        </a:lnSpc>
                        <a:spcAft>
                          <a:spcPts val="0"/>
                        </a:spcAft>
                      </a:pPr>
                      <a:r>
                        <a:rPr lang="nl-NL" sz="1200">
                          <a:effectLst/>
                        </a:rPr>
                        <a:t>SC3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a:effectLst/>
                        </a:rPr>
                        <a:t>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a:effectLst/>
                        </a:rPr>
                        <a:t>25%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38100" marR="38100" algn="ctr">
                        <a:lnSpc>
                          <a:spcPct val="200000"/>
                        </a:lnSpc>
                        <a:spcAft>
                          <a:spcPts val="0"/>
                        </a:spcAft>
                      </a:pPr>
                      <a:r>
                        <a:rPr lang="nl-NL" sz="1200">
                          <a:effectLst/>
                        </a:rPr>
                        <a:t>28%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38100" marR="38100" algn="ctr">
                        <a:lnSpc>
                          <a:spcPct val="200000"/>
                        </a:lnSpc>
                        <a:spcAft>
                          <a:spcPts val="0"/>
                        </a:spcAft>
                      </a:pPr>
                      <a:r>
                        <a:rPr lang="nl-NL" sz="1200" dirty="0">
                          <a:effectLst/>
                        </a:rPr>
                        <a:t>41%</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38100" marR="38100" algn="ctr">
                        <a:lnSpc>
                          <a:spcPct val="200000"/>
                        </a:lnSpc>
                        <a:spcAft>
                          <a:spcPts val="0"/>
                        </a:spcAft>
                      </a:pPr>
                      <a:r>
                        <a:rPr lang="nl-NL" sz="1200">
                          <a:effectLst/>
                        </a:rPr>
                        <a:t>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5261">
                <a:tc>
                  <a:txBody>
                    <a:bodyPr/>
                    <a:lstStyle/>
                    <a:p>
                      <a:pPr algn="ctr">
                        <a:lnSpc>
                          <a:spcPct val="200000"/>
                        </a:lnSpc>
                        <a:spcAft>
                          <a:spcPts val="0"/>
                        </a:spcAft>
                      </a:pPr>
                      <a:r>
                        <a:rPr lang="nl-NL" sz="1200">
                          <a:effectLst/>
                        </a:rPr>
                        <a:t>SC4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a:effectLst/>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a:effectLst/>
                        </a:rPr>
                        <a:t>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dirty="0">
                          <a:effectLst/>
                        </a:rPr>
                        <a:t>60%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38100" marR="38100" algn="ctr">
                        <a:lnSpc>
                          <a:spcPct val="200000"/>
                        </a:lnSpc>
                        <a:spcAft>
                          <a:spcPts val="0"/>
                        </a:spcAft>
                      </a:pPr>
                      <a:r>
                        <a:rPr lang="nl-NL" sz="1200" dirty="0">
                          <a:effectLst/>
                        </a:rPr>
                        <a:t>20%</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38100" marR="38100" algn="ctr">
                        <a:lnSpc>
                          <a:spcPct val="200000"/>
                        </a:lnSpc>
                        <a:spcAft>
                          <a:spcPts val="0"/>
                        </a:spcAft>
                      </a:pPr>
                      <a:r>
                        <a:rPr lang="nl-NL" sz="1200">
                          <a:effectLst/>
                        </a:rPr>
                        <a:t>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5261">
                <a:tc>
                  <a:txBody>
                    <a:bodyPr/>
                    <a:lstStyle/>
                    <a:p>
                      <a:pPr algn="ctr">
                        <a:lnSpc>
                          <a:spcPct val="200000"/>
                        </a:lnSpc>
                        <a:spcAft>
                          <a:spcPts val="0"/>
                        </a:spcAft>
                      </a:pPr>
                      <a:r>
                        <a:rPr lang="nl-NL" sz="1200">
                          <a:effectLst/>
                        </a:rPr>
                        <a:t>SC5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a:effectLst/>
                        </a:rPr>
                        <a:t>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a:effectLst/>
                        </a:rPr>
                        <a:t>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a:effectLst/>
                        </a:rPr>
                        <a:t>16%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8100" marR="38100" algn="ctr">
                        <a:lnSpc>
                          <a:spcPct val="200000"/>
                        </a:lnSpc>
                        <a:spcAft>
                          <a:spcPts val="0"/>
                        </a:spcAft>
                      </a:pPr>
                      <a:r>
                        <a:rPr lang="nl-NL" sz="1200">
                          <a:effectLst/>
                        </a:rPr>
                        <a:t>44%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38100" marR="38100" algn="ctr">
                        <a:lnSpc>
                          <a:spcPct val="200000"/>
                        </a:lnSpc>
                        <a:spcAft>
                          <a:spcPts val="0"/>
                        </a:spcAft>
                      </a:pPr>
                      <a:r>
                        <a:rPr lang="nl-NL" sz="1200" dirty="0">
                          <a:effectLst/>
                        </a:rPr>
                        <a:t>37%</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r>
            </a:tbl>
          </a:graphicData>
        </a:graphic>
      </p:graphicFrame>
    </p:spTree>
    <p:extLst>
      <p:ext uri="{BB962C8B-B14F-4D97-AF65-F5344CB8AC3E}">
        <p14:creationId xmlns:p14="http://schemas.microsoft.com/office/powerpoint/2010/main" val="2357227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assignment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2483982"/>
              </p:ext>
            </p:extLst>
          </p:nvPr>
        </p:nvGraphicFramePr>
        <p:xfrm>
          <a:off x="906478" y="2708920"/>
          <a:ext cx="7516117" cy="3121216"/>
        </p:xfrm>
        <a:graphic>
          <a:graphicData uri="http://schemas.openxmlformats.org/drawingml/2006/table">
            <a:tbl>
              <a:tblPr firstRow="1" firstCol="1" bandRow="1">
                <a:tableStyleId>{5C22544A-7EE6-4342-B048-85BDC9FD1C3A}</a:tableStyleId>
              </a:tblPr>
              <a:tblGrid>
                <a:gridCol w="610101"/>
                <a:gridCol w="1150754"/>
                <a:gridCol w="1150754"/>
                <a:gridCol w="1151500"/>
                <a:gridCol w="1150754"/>
                <a:gridCol w="1150754"/>
                <a:gridCol w="1151500"/>
              </a:tblGrid>
              <a:tr h="780304">
                <a:tc>
                  <a:txBody>
                    <a:bodyPr/>
                    <a:lstStyle/>
                    <a:p>
                      <a:pPr algn="just">
                        <a:lnSpc>
                          <a:spcPct val="200000"/>
                        </a:lnSpc>
                        <a:spcAft>
                          <a:spcPts val="0"/>
                        </a:spcAft>
                      </a:pPr>
                      <a:r>
                        <a:rPr lang="en-GB" sz="18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dirty="0">
                          <a:effectLst/>
                        </a:rPr>
                        <a:t>SC1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SC2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SC3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SC4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dirty="0">
                          <a:effectLst/>
                        </a:rPr>
                        <a:t>SC5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0304">
                <a:tc>
                  <a:txBody>
                    <a:bodyPr/>
                    <a:lstStyle/>
                    <a:p>
                      <a:pPr algn="just">
                        <a:lnSpc>
                          <a:spcPct val="200000"/>
                        </a:lnSpc>
                        <a:spcAft>
                          <a:spcPts val="0"/>
                        </a:spcAft>
                      </a:pPr>
                      <a:r>
                        <a:rPr lang="en-GB" sz="1800">
                          <a:effectLst/>
                        </a:rPr>
                        <a:t>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dirty="0">
                          <a:effectLst/>
                        </a:rPr>
                        <a:t>13 (14%)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dirty="0">
                          <a:effectLst/>
                        </a:rPr>
                        <a:t>37 (40%)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22 (24%)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11 (12%)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9 (10%)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92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0304">
                <a:tc>
                  <a:txBody>
                    <a:bodyPr/>
                    <a:lstStyle/>
                    <a:p>
                      <a:pPr algn="just">
                        <a:lnSpc>
                          <a:spcPct val="200000"/>
                        </a:lnSpc>
                        <a:spcAft>
                          <a:spcPts val="0"/>
                        </a:spcAft>
                      </a:pPr>
                      <a:r>
                        <a:rPr lang="en-GB" sz="1800">
                          <a:effectLst/>
                        </a:rPr>
                        <a:t>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11 (13%)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dirty="0">
                          <a:effectLst/>
                        </a:rPr>
                        <a:t>31 (35%)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dirty="0">
                          <a:effectLst/>
                        </a:rPr>
                        <a:t>26 (30%)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dirty="0">
                          <a:effectLst/>
                        </a:rPr>
                        <a:t>7 (8%)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13 (15%)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88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0304">
                <a:tc>
                  <a:txBody>
                    <a:bodyPr/>
                    <a:lstStyle/>
                    <a:p>
                      <a:pPr algn="just">
                        <a:lnSpc>
                          <a:spcPct val="200000"/>
                        </a:lnSpc>
                        <a:spcAft>
                          <a:spcPts val="0"/>
                        </a:spcAft>
                      </a:pPr>
                      <a:r>
                        <a:rPr lang="en-GB" sz="1800">
                          <a:effectLst/>
                        </a:rPr>
                        <a:t>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7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29 (31%)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a:effectLst/>
                        </a:rPr>
                        <a:t>22 (24%)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dirty="0">
                          <a:effectLst/>
                        </a:rPr>
                        <a:t>20 (22%)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dirty="0">
                          <a:effectLst/>
                        </a:rPr>
                        <a:t>15 (16%)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GB" sz="1800" dirty="0">
                          <a:effectLst/>
                        </a:rPr>
                        <a:t>93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angle 2"/>
          <p:cNvSpPr/>
          <p:nvPr/>
        </p:nvSpPr>
        <p:spPr>
          <a:xfrm>
            <a:off x="906478" y="1268760"/>
            <a:ext cx="7780322" cy="1200329"/>
          </a:xfrm>
          <a:prstGeom prst="rect">
            <a:avLst/>
          </a:prstGeom>
        </p:spPr>
        <p:txBody>
          <a:bodyPr wrap="square">
            <a:spAutoFit/>
          </a:bodyPr>
          <a:lstStyle/>
          <a:p>
            <a:r>
              <a:rPr lang="en-US" dirty="0">
                <a:ea typeface="Calibri" panose="020F0502020204030204" pitchFamily="34" charset="0"/>
              </a:rPr>
              <a:t>For each school at every measurement occasion, the most likely class was assigned using the latent class posterior distribution obtained during the ML LCA estimation, i.e., for each school, the school class for which the probability to be assigned to was largest, was selected (</a:t>
            </a:r>
            <a:r>
              <a:rPr lang="en-US" dirty="0" err="1">
                <a:ea typeface="Calibri" panose="020F0502020204030204" pitchFamily="34" charset="0"/>
              </a:rPr>
              <a:t>Asparouhov</a:t>
            </a:r>
            <a:r>
              <a:rPr lang="en-US" dirty="0">
                <a:ea typeface="Calibri" panose="020F0502020204030204" pitchFamily="34" charset="0"/>
              </a:rPr>
              <a:t> &amp; </a:t>
            </a:r>
            <a:r>
              <a:rPr lang="en-US" dirty="0" err="1">
                <a:ea typeface="Calibri" panose="020F0502020204030204" pitchFamily="34" charset="0"/>
              </a:rPr>
              <a:t>Muthen</a:t>
            </a:r>
            <a:r>
              <a:rPr lang="en-US" dirty="0">
                <a:ea typeface="Calibri" panose="020F0502020204030204" pitchFamily="34" charset="0"/>
              </a:rPr>
              <a:t>, 2013)</a:t>
            </a:r>
            <a:endParaRPr lang="en-US" dirty="0"/>
          </a:p>
        </p:txBody>
      </p:sp>
      <p:sp>
        <p:nvSpPr>
          <p:cNvPr id="4" name="Rectangle 3"/>
          <p:cNvSpPr/>
          <p:nvPr/>
        </p:nvSpPr>
        <p:spPr>
          <a:xfrm>
            <a:off x="391555" y="6041357"/>
            <a:ext cx="8810168" cy="523220"/>
          </a:xfrm>
          <a:prstGeom prst="rect">
            <a:avLst/>
          </a:prstGeom>
        </p:spPr>
        <p:txBody>
          <a:bodyPr wrap="square">
            <a:spAutoFit/>
          </a:bodyPr>
          <a:lstStyle/>
          <a:p>
            <a:pPr marL="304800" indent="-304800">
              <a:spcAft>
                <a:spcPts val="0"/>
              </a:spcAft>
            </a:pPr>
            <a:r>
              <a:rPr lang="en-US" sz="1400" dirty="0" err="1">
                <a:ea typeface="Times New Roman" panose="02020603050405020304" pitchFamily="18" charset="0"/>
              </a:rPr>
              <a:t>Asparouhov</a:t>
            </a:r>
            <a:r>
              <a:rPr lang="en-US" sz="1400" dirty="0">
                <a:ea typeface="Times New Roman" panose="02020603050405020304" pitchFamily="18" charset="0"/>
              </a:rPr>
              <a:t>, T., &amp; </a:t>
            </a:r>
            <a:r>
              <a:rPr lang="en-US" sz="1400" dirty="0" err="1">
                <a:ea typeface="Times New Roman" panose="02020603050405020304" pitchFamily="18" charset="0"/>
              </a:rPr>
              <a:t>Muthen</a:t>
            </a:r>
            <a:r>
              <a:rPr lang="en-US" sz="1400" dirty="0">
                <a:ea typeface="Times New Roman" panose="02020603050405020304" pitchFamily="18" charset="0"/>
              </a:rPr>
              <a:t>, B. (2013). Auxiliary Variables in Mixture Modeling : 3-Step Approaches Using </a:t>
            </a:r>
            <a:r>
              <a:rPr lang="en-US" sz="1400" dirty="0" err="1">
                <a:ea typeface="Times New Roman" panose="02020603050405020304" pitchFamily="18" charset="0"/>
              </a:rPr>
              <a:t>Mplus</a:t>
            </a:r>
            <a:r>
              <a:rPr lang="en-US" sz="1400" dirty="0">
                <a:ea typeface="Times New Roman" panose="02020603050405020304" pitchFamily="18" charset="0"/>
              </a:rPr>
              <a:t>. </a:t>
            </a:r>
            <a:r>
              <a:rPr lang="en-US" sz="1400" i="1" dirty="0" err="1">
                <a:ea typeface="Times New Roman" panose="02020603050405020304" pitchFamily="18" charset="0"/>
              </a:rPr>
              <a:t>Mplus</a:t>
            </a:r>
            <a:r>
              <a:rPr lang="en-US" sz="1400" i="1" dirty="0">
                <a:ea typeface="Times New Roman" panose="02020603050405020304" pitchFamily="18" charset="0"/>
              </a:rPr>
              <a:t> Web Notes: No. 15</a:t>
            </a:r>
            <a:r>
              <a:rPr lang="en-US" sz="1400" dirty="0">
                <a:ea typeface="Times New Roman" panose="02020603050405020304" pitchFamily="18" charset="0"/>
              </a:rPr>
              <a:t>, 1–48. Retrieved from http://www.statmodel.com/examples/webnotes/webnote15.pdf</a:t>
            </a:r>
            <a:endParaRPr lang="en-US" sz="1400" dirty="0">
              <a:effectLst/>
              <a:ea typeface="Times New Roman" panose="02020603050405020304" pitchFamily="18" charset="0"/>
            </a:endParaRPr>
          </a:p>
        </p:txBody>
      </p:sp>
    </p:spTree>
    <p:extLst>
      <p:ext uri="{BB962C8B-B14F-4D97-AF65-F5344CB8AC3E}">
        <p14:creationId xmlns:p14="http://schemas.microsoft.com/office/powerpoint/2010/main" val="260027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Overview</a:t>
            </a:r>
            <a:endParaRPr lang="nl-NL" dirty="0"/>
          </a:p>
        </p:txBody>
      </p:sp>
      <p:sp>
        <p:nvSpPr>
          <p:cNvPr id="3" name="Content Placeholder 2"/>
          <p:cNvSpPr>
            <a:spLocks noGrp="1"/>
          </p:cNvSpPr>
          <p:nvPr>
            <p:ph idx="1"/>
          </p:nvPr>
        </p:nvSpPr>
        <p:spPr/>
        <p:txBody>
          <a:bodyPr/>
          <a:lstStyle/>
          <a:p>
            <a:r>
              <a:rPr lang="nl-NL" dirty="0" smtClean="0"/>
              <a:t>Research project</a:t>
            </a:r>
          </a:p>
          <a:p>
            <a:r>
              <a:rPr lang="nl-NL" dirty="0" smtClean="0"/>
              <a:t>Hypotheses</a:t>
            </a:r>
          </a:p>
          <a:p>
            <a:r>
              <a:rPr lang="nl-NL" dirty="0" smtClean="0"/>
              <a:t>Data </a:t>
            </a:r>
            <a:r>
              <a:rPr lang="nl-NL" dirty="0" err="1" smtClean="0"/>
              <a:t>collection</a:t>
            </a:r>
            <a:endParaRPr lang="nl-NL" dirty="0" smtClean="0"/>
          </a:p>
          <a:p>
            <a:r>
              <a:rPr lang="nl-NL" dirty="0" smtClean="0"/>
              <a:t>Data analysis</a:t>
            </a:r>
          </a:p>
          <a:p>
            <a:r>
              <a:rPr lang="nl-NL" dirty="0" smtClean="0"/>
              <a:t>ML LCA in </a:t>
            </a:r>
            <a:r>
              <a:rPr lang="nl-NL" dirty="0" err="1" smtClean="0"/>
              <a:t>M</a:t>
            </a:r>
            <a:r>
              <a:rPr lang="nl-NL" i="1" dirty="0" err="1" smtClean="0"/>
              <a:t>plus</a:t>
            </a:r>
            <a:endParaRPr lang="nl-NL" dirty="0" smtClean="0"/>
          </a:p>
          <a:p>
            <a:r>
              <a:rPr lang="nl-NL" dirty="0" smtClean="0"/>
              <a:t>MSM in R</a:t>
            </a:r>
          </a:p>
          <a:p>
            <a:r>
              <a:rPr lang="nl-NL" dirty="0" err="1" smtClean="0"/>
              <a:t>Conclusions</a:t>
            </a:r>
            <a:endParaRPr lang="nl-NL" dirty="0" smtClean="0"/>
          </a:p>
          <a:p>
            <a:endParaRPr lang="nl-NL" dirty="0"/>
          </a:p>
        </p:txBody>
      </p:sp>
    </p:spTree>
    <p:extLst>
      <p:ext uri="{BB962C8B-B14F-4D97-AF65-F5344CB8AC3E}">
        <p14:creationId xmlns:p14="http://schemas.microsoft.com/office/powerpoint/2010/main" val="1474645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Multi State Model (R)</a:t>
            </a:r>
            <a:endParaRPr lang="nl-NL" dirty="0"/>
          </a:p>
        </p:txBody>
      </p:sp>
      <p:sp>
        <p:nvSpPr>
          <p:cNvPr id="3" name="Text Placeholder 2"/>
          <p:cNvSpPr>
            <a:spLocks noGrp="1"/>
          </p:cNvSpPr>
          <p:nvPr>
            <p:ph type="body" idx="1"/>
          </p:nvPr>
        </p:nvSpPr>
        <p:spPr/>
        <p:txBody>
          <a:bodyPr/>
          <a:lstStyle/>
          <a:p>
            <a:endParaRPr lang="nl-NL"/>
          </a:p>
        </p:txBody>
      </p:sp>
    </p:spTree>
    <p:extLst>
      <p:ext uri="{BB962C8B-B14F-4D97-AF65-F5344CB8AC3E}">
        <p14:creationId xmlns:p14="http://schemas.microsoft.com/office/powerpoint/2010/main" val="647020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MSM</a:t>
            </a:r>
            <a:endParaRPr lang="nl-NL" dirty="0"/>
          </a:p>
        </p:txBody>
      </p:sp>
      <p:sp>
        <p:nvSpPr>
          <p:cNvPr id="3" name="Content Placeholder 2"/>
          <p:cNvSpPr>
            <a:spLocks noGrp="1"/>
          </p:cNvSpPr>
          <p:nvPr>
            <p:ph idx="1"/>
          </p:nvPr>
        </p:nvSpPr>
        <p:spPr/>
        <p:txBody>
          <a:bodyPr/>
          <a:lstStyle/>
          <a:p>
            <a:r>
              <a:rPr lang="nl-NL" dirty="0" smtClean="0"/>
              <a:t>Changes </a:t>
            </a:r>
            <a:r>
              <a:rPr lang="nl-NL" dirty="0" err="1" smtClean="0"/>
              <a:t>occur</a:t>
            </a:r>
            <a:r>
              <a:rPr lang="nl-NL" dirty="0" smtClean="0"/>
              <a:t> </a:t>
            </a:r>
            <a:r>
              <a:rPr lang="nl-NL" dirty="0" err="1" smtClean="0"/>
              <a:t>between</a:t>
            </a:r>
            <a:r>
              <a:rPr lang="nl-NL" dirty="0" smtClean="0"/>
              <a:t> </a:t>
            </a:r>
            <a:r>
              <a:rPr lang="nl-NL" dirty="0" err="1" smtClean="0"/>
              <a:t>measurement</a:t>
            </a:r>
            <a:r>
              <a:rPr lang="nl-NL" dirty="0" smtClean="0"/>
              <a:t> occasions</a:t>
            </a:r>
          </a:p>
          <a:p>
            <a:r>
              <a:rPr lang="nl-NL" dirty="0" smtClean="0"/>
              <a:t>Model </a:t>
            </a:r>
            <a:r>
              <a:rPr lang="nl-NL" dirty="0" err="1" smtClean="0"/>
              <a:t>movement</a:t>
            </a:r>
            <a:r>
              <a:rPr lang="nl-NL" dirty="0" smtClean="0"/>
              <a:t> in </a:t>
            </a:r>
            <a:r>
              <a:rPr lang="nl-NL" dirty="0" err="1" smtClean="0"/>
              <a:t>continuous</a:t>
            </a:r>
            <a:r>
              <a:rPr lang="nl-NL" dirty="0" smtClean="0"/>
              <a:t> time (</a:t>
            </a:r>
            <a:r>
              <a:rPr lang="en-US" dirty="0"/>
              <a:t>homogeneous continuous-time Markov </a:t>
            </a:r>
            <a:r>
              <a:rPr lang="en-US" dirty="0" smtClean="0"/>
              <a:t>model)</a:t>
            </a:r>
          </a:p>
          <a:p>
            <a:r>
              <a:rPr lang="en-US" dirty="0" smtClean="0"/>
              <a:t>Only allow instantaneous transitions to adjacent states</a:t>
            </a:r>
            <a:endParaRPr lang="nl-NL" dirty="0" smtClean="0"/>
          </a:p>
          <a:p>
            <a:r>
              <a:rPr lang="nl-NL" dirty="0" smtClean="0"/>
              <a:t>MSM package in R (Jackson, 2014)</a:t>
            </a:r>
            <a:endParaRPr lang="nl-NL" dirty="0"/>
          </a:p>
        </p:txBody>
      </p:sp>
    </p:spTree>
    <p:extLst>
      <p:ext uri="{BB962C8B-B14F-4D97-AF65-F5344CB8AC3E}">
        <p14:creationId xmlns:p14="http://schemas.microsoft.com/office/powerpoint/2010/main" val="3656433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stability</a:t>
            </a:r>
            <a:endParaRPr lang="en-US" dirty="0"/>
          </a:p>
        </p:txBody>
      </p:sp>
      <p:sp>
        <p:nvSpPr>
          <p:cNvPr id="3" name="Content Placeholder 2"/>
          <p:cNvSpPr>
            <a:spLocks noGrp="1"/>
          </p:cNvSpPr>
          <p:nvPr>
            <p:ph idx="1"/>
          </p:nvPr>
        </p:nvSpPr>
        <p:spPr/>
        <p:txBody>
          <a:bodyPr>
            <a:normAutofit/>
          </a:bodyPr>
          <a:lstStyle/>
          <a:p>
            <a:r>
              <a:rPr lang="en-US" dirty="0" smtClean="0"/>
              <a:t>Person who fulfills formal role of school leader changed in 12 out of 92 schools</a:t>
            </a:r>
          </a:p>
          <a:p>
            <a:r>
              <a:rPr lang="en-US" dirty="0" smtClean="0"/>
              <a:t>Principal stability is regarded important for implementation success</a:t>
            </a:r>
          </a:p>
          <a:p>
            <a:pPr marL="0" indent="0">
              <a:buNone/>
            </a:pPr>
            <a:endParaRPr lang="en-US" dirty="0"/>
          </a:p>
          <a:p>
            <a:pPr marL="1074738"/>
            <a:r>
              <a:rPr lang="en-US" sz="2400" dirty="0"/>
              <a:t>13 out of 80: declined</a:t>
            </a:r>
          </a:p>
          <a:p>
            <a:pPr marL="1074738"/>
            <a:r>
              <a:rPr lang="en-US" sz="2400" dirty="0" smtClean="0"/>
              <a:t>35 out of 80: stable</a:t>
            </a:r>
          </a:p>
          <a:p>
            <a:pPr marL="1074738"/>
            <a:r>
              <a:rPr lang="en-US" sz="2400" dirty="0" smtClean="0"/>
              <a:t>32 out of 80: improved</a:t>
            </a:r>
          </a:p>
        </p:txBody>
      </p:sp>
    </p:spTree>
    <p:extLst>
      <p:ext uri="{BB962C8B-B14F-4D97-AF65-F5344CB8AC3E}">
        <p14:creationId xmlns:p14="http://schemas.microsoft.com/office/powerpoint/2010/main" val="497318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Transition</a:t>
            </a:r>
            <a:r>
              <a:rPr lang="nl-NL" dirty="0" smtClean="0"/>
              <a:t> </a:t>
            </a:r>
            <a:r>
              <a:rPr lang="nl-NL" dirty="0" err="1" smtClean="0"/>
              <a:t>probabilities</a:t>
            </a:r>
            <a:r>
              <a:rPr lang="nl-NL" dirty="0" smtClean="0"/>
              <a:t> </a:t>
            </a:r>
            <a:r>
              <a:rPr lang="nl-NL" sz="2000" dirty="0" smtClean="0"/>
              <a:t>(t=22)</a:t>
            </a:r>
            <a:endParaRPr lang="nl-NL" dirty="0"/>
          </a:p>
        </p:txBody>
      </p:sp>
      <p:graphicFrame>
        <p:nvGraphicFramePr>
          <p:cNvPr id="3" name="Table 2"/>
          <p:cNvGraphicFramePr>
            <a:graphicFrameLocks noGrp="1"/>
          </p:cNvGraphicFramePr>
          <p:nvPr>
            <p:extLst>
              <p:ext uri="{D42A27DB-BD31-4B8C-83A1-F6EECF244321}">
                <p14:modId xmlns:p14="http://schemas.microsoft.com/office/powerpoint/2010/main" val="1374462993"/>
              </p:ext>
            </p:extLst>
          </p:nvPr>
        </p:nvGraphicFramePr>
        <p:xfrm>
          <a:off x="611559" y="1484784"/>
          <a:ext cx="7942853" cy="4287359"/>
        </p:xfrm>
        <a:graphic>
          <a:graphicData uri="http://schemas.openxmlformats.org/drawingml/2006/table">
            <a:tbl>
              <a:tblPr firstRow="1" firstCol="1" bandRow="1">
                <a:tableStyleId>{5C22544A-7EE6-4342-B048-85BDC9FD1C3A}</a:tableStyleId>
              </a:tblPr>
              <a:tblGrid>
                <a:gridCol w="1512169"/>
                <a:gridCol w="1224136"/>
                <a:gridCol w="1318116"/>
                <a:gridCol w="1242900"/>
                <a:gridCol w="1349388"/>
                <a:gridCol w="1296144"/>
              </a:tblGrid>
              <a:tr h="586351">
                <a:tc rowSpan="2">
                  <a:txBody>
                    <a:bodyPr/>
                    <a:lstStyle/>
                    <a:p>
                      <a:pPr algn="just">
                        <a:lnSpc>
                          <a:spcPct val="200000"/>
                        </a:lnSpc>
                        <a:spcAft>
                          <a:spcPts val="0"/>
                        </a:spcAft>
                      </a:pPr>
                      <a:r>
                        <a:rPr lang="en-US" sz="2000" dirty="0">
                          <a:effectLst/>
                        </a:rPr>
                        <a:t>Initial class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38100" cap="flat" cmpd="sng" algn="ctr">
                      <a:solidFill>
                        <a:schemeClr val="bg1"/>
                      </a:solidFill>
                      <a:prstDash val="solid"/>
                      <a:round/>
                      <a:headEnd type="none" w="med" len="med"/>
                      <a:tailEnd type="none" w="med" len="med"/>
                    </a:lnR>
                  </a:tcPr>
                </a:tc>
                <a:tc gridSpan="5">
                  <a:txBody>
                    <a:bodyPr/>
                    <a:lstStyle/>
                    <a:p>
                      <a:pPr marL="0" marR="0" indent="0" algn="ctr" defTabSz="914400" rtl="0" eaLnBrk="1" fontAlgn="auto" latinLnBrk="0" hangingPunct="1">
                        <a:lnSpc>
                          <a:spcPct val="200000"/>
                        </a:lnSpc>
                        <a:spcBef>
                          <a:spcPts val="0"/>
                        </a:spcBef>
                        <a:spcAft>
                          <a:spcPts val="0"/>
                        </a:spcAft>
                        <a:buClrTx/>
                        <a:buSzTx/>
                        <a:buFontTx/>
                        <a:buNone/>
                        <a:tabLst/>
                        <a:defRPr/>
                      </a:pPr>
                      <a:r>
                        <a:rPr lang="en-US" sz="2000" dirty="0" smtClean="0">
                          <a:effectLst/>
                        </a:rPr>
                        <a:t>Class assigned to at the end of the intervention</a:t>
                      </a:r>
                      <a:endParaRPr lang="nl-NL"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586351">
                <a:tc vMerge="1">
                  <a:txBody>
                    <a:bodyPr/>
                    <a:lstStyle/>
                    <a:p>
                      <a:pPr algn="just">
                        <a:lnSpc>
                          <a:spcPct val="200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2000" b="1" dirty="0">
                          <a:solidFill>
                            <a:schemeClr val="bg1"/>
                          </a:solidFill>
                          <a:effectLst/>
                        </a:rPr>
                        <a:t>SC1</a:t>
                      </a:r>
                      <a:endParaRPr lang="nl-NL"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T w="38100" cmpd="sng">
                      <a:noFill/>
                    </a:lnT>
                    <a:solidFill>
                      <a:schemeClr val="accent1"/>
                    </a:solidFill>
                  </a:tcPr>
                </a:tc>
                <a:tc>
                  <a:txBody>
                    <a:bodyPr/>
                    <a:lstStyle/>
                    <a:p>
                      <a:pPr algn="ctr">
                        <a:lnSpc>
                          <a:spcPct val="200000"/>
                        </a:lnSpc>
                        <a:spcAft>
                          <a:spcPts val="0"/>
                        </a:spcAft>
                      </a:pPr>
                      <a:r>
                        <a:rPr lang="en-US" sz="2000" b="1" dirty="0">
                          <a:solidFill>
                            <a:schemeClr val="bg1"/>
                          </a:solidFill>
                          <a:effectLst/>
                        </a:rPr>
                        <a:t>SC2</a:t>
                      </a:r>
                      <a:endParaRPr lang="nl-NL"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mpd="sng">
                      <a:noFill/>
                    </a:lnT>
                    <a:solidFill>
                      <a:schemeClr val="accent1"/>
                    </a:solidFill>
                  </a:tcPr>
                </a:tc>
                <a:tc>
                  <a:txBody>
                    <a:bodyPr/>
                    <a:lstStyle/>
                    <a:p>
                      <a:pPr algn="ctr">
                        <a:lnSpc>
                          <a:spcPct val="200000"/>
                        </a:lnSpc>
                        <a:spcAft>
                          <a:spcPts val="0"/>
                        </a:spcAft>
                      </a:pPr>
                      <a:r>
                        <a:rPr lang="en-US" sz="2000" b="1" dirty="0">
                          <a:solidFill>
                            <a:schemeClr val="bg1"/>
                          </a:solidFill>
                          <a:effectLst/>
                        </a:rPr>
                        <a:t>SC3</a:t>
                      </a:r>
                      <a:endParaRPr lang="nl-NL"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mpd="sng">
                      <a:noFill/>
                    </a:lnT>
                    <a:solidFill>
                      <a:schemeClr val="accent1"/>
                    </a:solidFill>
                  </a:tcPr>
                </a:tc>
                <a:tc>
                  <a:txBody>
                    <a:bodyPr/>
                    <a:lstStyle/>
                    <a:p>
                      <a:pPr algn="ctr">
                        <a:lnSpc>
                          <a:spcPct val="200000"/>
                        </a:lnSpc>
                        <a:spcAft>
                          <a:spcPts val="0"/>
                        </a:spcAft>
                      </a:pPr>
                      <a:r>
                        <a:rPr lang="en-US" sz="2000" b="1" dirty="0">
                          <a:solidFill>
                            <a:schemeClr val="bg1"/>
                          </a:solidFill>
                          <a:effectLst/>
                        </a:rPr>
                        <a:t>SC4</a:t>
                      </a:r>
                      <a:endParaRPr lang="nl-NL"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mpd="sng">
                      <a:noFill/>
                    </a:lnT>
                    <a:solidFill>
                      <a:schemeClr val="accent1"/>
                    </a:solidFill>
                  </a:tcPr>
                </a:tc>
                <a:tc>
                  <a:txBody>
                    <a:bodyPr/>
                    <a:lstStyle/>
                    <a:p>
                      <a:pPr algn="ctr">
                        <a:lnSpc>
                          <a:spcPct val="200000"/>
                        </a:lnSpc>
                        <a:spcAft>
                          <a:spcPts val="0"/>
                        </a:spcAft>
                      </a:pPr>
                      <a:r>
                        <a:rPr lang="en-US" sz="2000" b="1" dirty="0">
                          <a:solidFill>
                            <a:schemeClr val="bg1"/>
                          </a:solidFill>
                          <a:effectLst/>
                        </a:rPr>
                        <a:t>SC5</a:t>
                      </a:r>
                      <a:endParaRPr lang="nl-NL"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38100" cmpd="sng">
                      <a:noFill/>
                    </a:lnT>
                    <a:solidFill>
                      <a:schemeClr val="accent1"/>
                    </a:solidFill>
                  </a:tcPr>
                </a:tc>
              </a:tr>
              <a:tr h="676257">
                <a:tc>
                  <a:txBody>
                    <a:bodyPr/>
                    <a:lstStyle/>
                    <a:p>
                      <a:pPr algn="just">
                        <a:lnSpc>
                          <a:spcPct val="200000"/>
                        </a:lnSpc>
                        <a:spcAft>
                          <a:spcPts val="0"/>
                        </a:spcAft>
                      </a:pPr>
                      <a:r>
                        <a:rPr lang="en-US" sz="2000" dirty="0">
                          <a:effectLst/>
                        </a:rPr>
                        <a:t>SC1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nl-NL" sz="2000" dirty="0" smtClean="0">
                          <a:effectLst/>
                        </a:rPr>
                        <a:t>.20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66"/>
                    </a:solidFill>
                  </a:tcPr>
                </a:tc>
                <a:tc>
                  <a:txBody>
                    <a:bodyPr/>
                    <a:lstStyle/>
                    <a:p>
                      <a:pPr algn="ctr">
                        <a:lnSpc>
                          <a:spcPct val="200000"/>
                        </a:lnSpc>
                        <a:spcAft>
                          <a:spcPts val="0"/>
                        </a:spcAft>
                      </a:pPr>
                      <a:r>
                        <a:rPr lang="nl-NL" sz="2000" dirty="0" smtClean="0">
                          <a:effectLst/>
                        </a:rPr>
                        <a:t>.44</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9FF66"/>
                    </a:solidFill>
                  </a:tcPr>
                </a:tc>
                <a:tc>
                  <a:txBody>
                    <a:bodyPr/>
                    <a:lstStyle/>
                    <a:p>
                      <a:pPr algn="ctr">
                        <a:lnSpc>
                          <a:spcPct val="200000"/>
                        </a:lnSpc>
                        <a:spcAft>
                          <a:spcPts val="0"/>
                        </a:spcAft>
                      </a:pPr>
                      <a:r>
                        <a:rPr lang="nl-NL" sz="2000" dirty="0" smtClean="0">
                          <a:effectLst/>
                        </a:rPr>
                        <a:t>.22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9FF66"/>
                    </a:solidFill>
                  </a:tcPr>
                </a:tc>
                <a:tc>
                  <a:txBody>
                    <a:bodyPr/>
                    <a:lstStyle/>
                    <a:p>
                      <a:pPr algn="ctr">
                        <a:lnSpc>
                          <a:spcPct val="200000"/>
                        </a:lnSpc>
                        <a:spcAft>
                          <a:spcPts val="0"/>
                        </a:spcAft>
                      </a:pPr>
                      <a:r>
                        <a:rPr lang="nl-NL" sz="2000" dirty="0" smtClean="0">
                          <a:effectLst/>
                        </a:rPr>
                        <a:t>.09</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9FF66"/>
                    </a:solidFill>
                  </a:tcPr>
                </a:tc>
                <a:tc>
                  <a:txBody>
                    <a:bodyPr/>
                    <a:lstStyle/>
                    <a:p>
                      <a:pPr algn="ctr">
                        <a:lnSpc>
                          <a:spcPct val="200000"/>
                        </a:lnSpc>
                        <a:spcAft>
                          <a:spcPts val="0"/>
                        </a:spcAft>
                      </a:pPr>
                      <a:r>
                        <a:rPr lang="nl-NL" sz="2000" dirty="0" smtClean="0">
                          <a:effectLst/>
                        </a:rPr>
                        <a:t>.05</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9FF66"/>
                    </a:solidFill>
                  </a:tcPr>
                </a:tc>
              </a:tr>
              <a:tr h="586351">
                <a:tc>
                  <a:txBody>
                    <a:bodyPr/>
                    <a:lstStyle/>
                    <a:p>
                      <a:pPr algn="just">
                        <a:lnSpc>
                          <a:spcPct val="200000"/>
                        </a:lnSpc>
                        <a:spcAft>
                          <a:spcPts val="0"/>
                        </a:spcAft>
                      </a:pPr>
                      <a:r>
                        <a:rPr lang="en-US" sz="2000">
                          <a:effectLst/>
                        </a:rPr>
                        <a:t>SC2</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nl-NL" sz="2000" dirty="0" smtClean="0">
                          <a:effectLst/>
                        </a:rPr>
                        <a:t>.11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7C80"/>
                    </a:solidFill>
                  </a:tcPr>
                </a:tc>
                <a:tc>
                  <a:txBody>
                    <a:bodyPr/>
                    <a:lstStyle/>
                    <a:p>
                      <a:pPr algn="ctr">
                        <a:lnSpc>
                          <a:spcPct val="200000"/>
                        </a:lnSpc>
                        <a:spcAft>
                          <a:spcPts val="0"/>
                        </a:spcAft>
                      </a:pPr>
                      <a:r>
                        <a:rPr lang="nl-NL" sz="2000" dirty="0" smtClean="0">
                          <a:effectLst/>
                        </a:rPr>
                        <a:t>.38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66"/>
                    </a:solidFill>
                  </a:tcPr>
                </a:tc>
                <a:tc>
                  <a:txBody>
                    <a:bodyPr/>
                    <a:lstStyle/>
                    <a:p>
                      <a:pPr algn="ctr">
                        <a:lnSpc>
                          <a:spcPct val="200000"/>
                        </a:lnSpc>
                        <a:spcAft>
                          <a:spcPts val="0"/>
                        </a:spcAft>
                      </a:pPr>
                      <a:r>
                        <a:rPr lang="nl-NL" sz="2000" dirty="0" smtClean="0">
                          <a:effectLst/>
                        </a:rPr>
                        <a:t>.28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9FF66"/>
                    </a:solidFill>
                  </a:tcPr>
                </a:tc>
                <a:tc>
                  <a:txBody>
                    <a:bodyPr/>
                    <a:lstStyle/>
                    <a:p>
                      <a:pPr algn="ctr">
                        <a:lnSpc>
                          <a:spcPct val="200000"/>
                        </a:lnSpc>
                        <a:spcAft>
                          <a:spcPts val="0"/>
                        </a:spcAft>
                      </a:pPr>
                      <a:r>
                        <a:rPr lang="nl-NL" sz="2000" dirty="0" smtClean="0">
                          <a:effectLst/>
                        </a:rPr>
                        <a:t>.14</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9FF66"/>
                    </a:solidFill>
                  </a:tcPr>
                </a:tc>
                <a:tc>
                  <a:txBody>
                    <a:bodyPr/>
                    <a:lstStyle/>
                    <a:p>
                      <a:pPr algn="ctr">
                        <a:lnSpc>
                          <a:spcPct val="200000"/>
                        </a:lnSpc>
                        <a:spcAft>
                          <a:spcPts val="0"/>
                        </a:spcAft>
                      </a:pPr>
                      <a:r>
                        <a:rPr lang="nl-NL" sz="2000" dirty="0" smtClean="0">
                          <a:effectLst/>
                        </a:rPr>
                        <a:t>.09</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9FF66"/>
                    </a:solidFill>
                  </a:tcPr>
                </a:tc>
              </a:tr>
              <a:tr h="586351">
                <a:tc>
                  <a:txBody>
                    <a:bodyPr/>
                    <a:lstStyle/>
                    <a:p>
                      <a:pPr algn="just">
                        <a:lnSpc>
                          <a:spcPct val="200000"/>
                        </a:lnSpc>
                        <a:spcAft>
                          <a:spcPts val="0"/>
                        </a:spcAft>
                      </a:pPr>
                      <a:r>
                        <a:rPr lang="en-US" sz="2000">
                          <a:effectLst/>
                        </a:rPr>
                        <a:t>SC3</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nl-NL" sz="2000" dirty="0" smtClean="0">
                          <a:effectLst/>
                        </a:rPr>
                        <a:t>.04</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7C80"/>
                    </a:solidFill>
                  </a:tcPr>
                </a:tc>
                <a:tc>
                  <a:txBody>
                    <a:bodyPr/>
                    <a:lstStyle/>
                    <a:p>
                      <a:pPr algn="ctr">
                        <a:lnSpc>
                          <a:spcPct val="200000"/>
                        </a:lnSpc>
                        <a:spcAft>
                          <a:spcPts val="0"/>
                        </a:spcAft>
                      </a:pPr>
                      <a:r>
                        <a:rPr lang="nl-NL" sz="2000" dirty="0" smtClean="0">
                          <a:effectLst/>
                        </a:rPr>
                        <a:t>.20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7C80"/>
                    </a:solidFill>
                  </a:tcPr>
                </a:tc>
                <a:tc>
                  <a:txBody>
                    <a:bodyPr/>
                    <a:lstStyle/>
                    <a:p>
                      <a:pPr algn="ctr">
                        <a:lnSpc>
                          <a:spcPct val="200000"/>
                        </a:lnSpc>
                        <a:spcAft>
                          <a:spcPts val="0"/>
                        </a:spcAft>
                      </a:pPr>
                      <a:r>
                        <a:rPr lang="nl-NL" sz="2000" dirty="0" smtClean="0">
                          <a:effectLst/>
                        </a:rPr>
                        <a:t>.33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66"/>
                    </a:solidFill>
                  </a:tcPr>
                </a:tc>
                <a:tc>
                  <a:txBody>
                    <a:bodyPr/>
                    <a:lstStyle/>
                    <a:p>
                      <a:pPr algn="ctr">
                        <a:lnSpc>
                          <a:spcPct val="200000"/>
                        </a:lnSpc>
                        <a:spcAft>
                          <a:spcPts val="0"/>
                        </a:spcAft>
                      </a:pPr>
                      <a:r>
                        <a:rPr lang="nl-NL" sz="2000" dirty="0" smtClean="0">
                          <a:effectLst/>
                        </a:rPr>
                        <a:t>.22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9FF66"/>
                    </a:solidFill>
                  </a:tcPr>
                </a:tc>
                <a:tc>
                  <a:txBody>
                    <a:bodyPr/>
                    <a:lstStyle/>
                    <a:p>
                      <a:pPr algn="ctr">
                        <a:lnSpc>
                          <a:spcPct val="200000"/>
                        </a:lnSpc>
                        <a:spcAft>
                          <a:spcPts val="0"/>
                        </a:spcAft>
                      </a:pPr>
                      <a:r>
                        <a:rPr lang="nl-NL" sz="2000" dirty="0" smtClean="0">
                          <a:effectLst/>
                        </a:rPr>
                        <a:t>.21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9FF66"/>
                    </a:solidFill>
                  </a:tcPr>
                </a:tc>
              </a:tr>
              <a:tr h="586351">
                <a:tc>
                  <a:txBody>
                    <a:bodyPr/>
                    <a:lstStyle/>
                    <a:p>
                      <a:pPr algn="just">
                        <a:lnSpc>
                          <a:spcPct val="200000"/>
                        </a:lnSpc>
                        <a:spcAft>
                          <a:spcPts val="0"/>
                        </a:spcAft>
                      </a:pPr>
                      <a:r>
                        <a:rPr lang="en-US" sz="2000">
                          <a:effectLst/>
                        </a:rPr>
                        <a:t>SC4</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nl-NL" sz="2000" dirty="0" smtClean="0">
                          <a:effectLst/>
                        </a:rPr>
                        <a:t>.02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7C80"/>
                    </a:solidFill>
                  </a:tcPr>
                </a:tc>
                <a:tc>
                  <a:txBody>
                    <a:bodyPr/>
                    <a:lstStyle/>
                    <a:p>
                      <a:pPr algn="ctr">
                        <a:lnSpc>
                          <a:spcPct val="200000"/>
                        </a:lnSpc>
                        <a:spcAft>
                          <a:spcPts val="0"/>
                        </a:spcAft>
                      </a:pPr>
                      <a:r>
                        <a:rPr lang="nl-NL" sz="2000" dirty="0" smtClean="0">
                          <a:effectLst/>
                        </a:rPr>
                        <a:t>.13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7C80"/>
                    </a:solidFill>
                  </a:tcPr>
                </a:tc>
                <a:tc>
                  <a:txBody>
                    <a:bodyPr/>
                    <a:lstStyle/>
                    <a:p>
                      <a:pPr algn="ctr">
                        <a:lnSpc>
                          <a:spcPct val="200000"/>
                        </a:lnSpc>
                        <a:spcAft>
                          <a:spcPts val="0"/>
                        </a:spcAft>
                      </a:pPr>
                      <a:r>
                        <a:rPr lang="nl-NL" sz="2000" dirty="0" smtClean="0">
                          <a:effectLst/>
                        </a:rPr>
                        <a:t>.30</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7C80"/>
                    </a:solidFill>
                  </a:tcPr>
                </a:tc>
                <a:tc>
                  <a:txBody>
                    <a:bodyPr/>
                    <a:lstStyle/>
                    <a:p>
                      <a:pPr algn="ctr">
                        <a:lnSpc>
                          <a:spcPct val="200000"/>
                        </a:lnSpc>
                        <a:spcAft>
                          <a:spcPts val="0"/>
                        </a:spcAft>
                      </a:pPr>
                      <a:r>
                        <a:rPr lang="nl-NL" sz="2000" dirty="0" smtClean="0">
                          <a:effectLst/>
                        </a:rPr>
                        <a:t>.24</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66"/>
                    </a:solidFill>
                  </a:tcPr>
                </a:tc>
                <a:tc>
                  <a:txBody>
                    <a:bodyPr/>
                    <a:lstStyle/>
                    <a:p>
                      <a:pPr algn="ctr">
                        <a:lnSpc>
                          <a:spcPct val="200000"/>
                        </a:lnSpc>
                        <a:spcAft>
                          <a:spcPts val="0"/>
                        </a:spcAft>
                      </a:pPr>
                      <a:r>
                        <a:rPr lang="nl-NL" sz="2000" dirty="0" smtClean="0">
                          <a:effectLst/>
                        </a:rPr>
                        <a:t>.31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99FF66"/>
                    </a:solidFill>
                  </a:tcPr>
                </a:tc>
              </a:tr>
              <a:tr h="586351">
                <a:tc>
                  <a:txBody>
                    <a:bodyPr/>
                    <a:lstStyle/>
                    <a:p>
                      <a:pPr algn="just">
                        <a:lnSpc>
                          <a:spcPct val="200000"/>
                        </a:lnSpc>
                        <a:spcAft>
                          <a:spcPts val="0"/>
                        </a:spcAft>
                      </a:pPr>
                      <a:r>
                        <a:rPr lang="en-US" sz="2000">
                          <a:effectLst/>
                        </a:rPr>
                        <a:t>SC5</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nl-NL" sz="2000" dirty="0" smtClean="0">
                          <a:effectLst/>
                        </a:rPr>
                        <a:t>.01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7C80"/>
                    </a:solidFill>
                  </a:tcPr>
                </a:tc>
                <a:tc>
                  <a:txBody>
                    <a:bodyPr/>
                    <a:lstStyle/>
                    <a:p>
                      <a:pPr algn="ctr">
                        <a:lnSpc>
                          <a:spcPct val="200000"/>
                        </a:lnSpc>
                        <a:spcAft>
                          <a:spcPts val="0"/>
                        </a:spcAft>
                      </a:pPr>
                      <a:r>
                        <a:rPr lang="nl-NL" sz="2000" dirty="0" smtClean="0">
                          <a:effectLst/>
                        </a:rPr>
                        <a:t>.06</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7C80"/>
                    </a:solidFill>
                  </a:tcPr>
                </a:tc>
                <a:tc>
                  <a:txBody>
                    <a:bodyPr/>
                    <a:lstStyle/>
                    <a:p>
                      <a:pPr algn="ctr">
                        <a:lnSpc>
                          <a:spcPct val="200000"/>
                        </a:lnSpc>
                        <a:spcAft>
                          <a:spcPts val="0"/>
                        </a:spcAft>
                      </a:pPr>
                      <a:r>
                        <a:rPr lang="nl-NL" sz="2000" dirty="0" smtClean="0">
                          <a:effectLst/>
                        </a:rPr>
                        <a:t>.22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7C80"/>
                    </a:solidFill>
                  </a:tcPr>
                </a:tc>
                <a:tc>
                  <a:txBody>
                    <a:bodyPr/>
                    <a:lstStyle/>
                    <a:p>
                      <a:pPr algn="ctr">
                        <a:lnSpc>
                          <a:spcPct val="200000"/>
                        </a:lnSpc>
                        <a:spcAft>
                          <a:spcPts val="0"/>
                        </a:spcAft>
                      </a:pPr>
                      <a:r>
                        <a:rPr lang="nl-NL" sz="2000" dirty="0" smtClean="0">
                          <a:effectLst/>
                        </a:rPr>
                        <a:t>.24</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7C80"/>
                    </a:solidFill>
                  </a:tcPr>
                </a:tc>
                <a:tc>
                  <a:txBody>
                    <a:bodyPr/>
                    <a:lstStyle/>
                    <a:p>
                      <a:pPr algn="ctr">
                        <a:lnSpc>
                          <a:spcPct val="200000"/>
                        </a:lnSpc>
                        <a:spcAft>
                          <a:spcPts val="0"/>
                        </a:spcAft>
                      </a:pPr>
                      <a:r>
                        <a:rPr lang="nl-NL" sz="2000" dirty="0" smtClean="0">
                          <a:effectLst/>
                        </a:rPr>
                        <a:t>.47</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FF66"/>
                    </a:solidFill>
                  </a:tcPr>
                </a:tc>
              </a:tr>
            </a:tbl>
          </a:graphicData>
        </a:graphic>
      </p:graphicFrame>
    </p:spTree>
    <p:extLst>
      <p:ext uri="{BB962C8B-B14F-4D97-AF65-F5344CB8AC3E}">
        <p14:creationId xmlns:p14="http://schemas.microsoft.com/office/powerpoint/2010/main" val="3650782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955" y="138788"/>
            <a:ext cx="6617406" cy="6719212"/>
          </a:xfrm>
          <a:prstGeom prst="rect">
            <a:avLst/>
          </a:prstGeom>
        </p:spPr>
      </p:pic>
    </p:spTree>
    <p:extLst>
      <p:ext uri="{BB962C8B-B14F-4D97-AF65-F5344CB8AC3E}">
        <p14:creationId xmlns:p14="http://schemas.microsoft.com/office/powerpoint/2010/main" val="1515182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557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 limited</a:t>
            </a:r>
            <a:endParaRPr lang="en-US" dirty="0"/>
          </a:p>
        </p:txBody>
      </p:sp>
      <p:sp>
        <p:nvSpPr>
          <p:cNvPr id="3" name="Content Placeholder 2"/>
          <p:cNvSpPr>
            <a:spLocks noGrp="1"/>
          </p:cNvSpPr>
          <p:nvPr>
            <p:ph idx="1"/>
          </p:nvPr>
        </p:nvSpPr>
        <p:spPr/>
        <p:txBody>
          <a:bodyPr/>
          <a:lstStyle/>
          <a:p>
            <a:r>
              <a:rPr lang="en-US" dirty="0" smtClean="0"/>
              <a:t>43.8% stability of assigned class</a:t>
            </a:r>
          </a:p>
          <a:p>
            <a:r>
              <a:rPr lang="en-US" dirty="0" smtClean="0"/>
              <a:t>Improvement more likely for lower initial classes</a:t>
            </a:r>
          </a:p>
          <a:p>
            <a:endParaRPr lang="en-US" dirty="0" smtClean="0"/>
          </a:p>
          <a:p>
            <a:r>
              <a:rPr lang="en-US" dirty="0" smtClean="0"/>
              <a:t>Intervention more specifically aimed at school leader could lead to other results</a:t>
            </a:r>
            <a:endParaRPr lang="en-US" dirty="0"/>
          </a:p>
        </p:txBody>
      </p:sp>
    </p:spTree>
    <p:extLst>
      <p:ext uri="{BB962C8B-B14F-4D97-AF65-F5344CB8AC3E}">
        <p14:creationId xmlns:p14="http://schemas.microsoft.com/office/powerpoint/2010/main" val="978352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 &amp; covariates</a:t>
            </a:r>
            <a:endParaRPr lang="en-US" dirty="0"/>
          </a:p>
        </p:txBody>
      </p:sp>
      <p:sp>
        <p:nvSpPr>
          <p:cNvPr id="3" name="Content Placeholder 2"/>
          <p:cNvSpPr>
            <a:spLocks noGrp="1"/>
          </p:cNvSpPr>
          <p:nvPr>
            <p:ph idx="1"/>
          </p:nvPr>
        </p:nvSpPr>
        <p:spPr/>
        <p:txBody>
          <a:bodyPr/>
          <a:lstStyle/>
          <a:p>
            <a:r>
              <a:rPr lang="en-US" dirty="0" smtClean="0"/>
              <a:t>Initial class assignment higher for female school leaders and leaders of small schools (&lt;100 students)</a:t>
            </a:r>
          </a:p>
          <a:p>
            <a:endParaRPr lang="en-US" dirty="0" smtClean="0"/>
          </a:p>
          <a:p>
            <a:r>
              <a:rPr lang="en-US" dirty="0"/>
              <a:t>Too many transition possibilities to model covariate-specific probabilities</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91113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Relate school leadership to student achievement</a:t>
            </a:r>
          </a:p>
          <a:p>
            <a:r>
              <a:rPr lang="en-US" dirty="0" smtClean="0"/>
              <a:t>Relate (transitions in) school leadership to (transitions in) schools’ data culture</a:t>
            </a:r>
          </a:p>
          <a:p>
            <a:r>
              <a:rPr lang="en-US" dirty="0" smtClean="0"/>
              <a:t>Relate initial and final school leadership to DBDM-implementation</a:t>
            </a:r>
            <a:endParaRPr lang="en-US" dirty="0"/>
          </a:p>
        </p:txBody>
      </p:sp>
    </p:spTree>
    <p:extLst>
      <p:ext uri="{BB962C8B-B14F-4D97-AF65-F5344CB8AC3E}">
        <p14:creationId xmlns:p14="http://schemas.microsoft.com/office/powerpoint/2010/main" val="2429387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smtClean="0"/>
              <a:t>Thank you for your attention</a:t>
            </a:r>
            <a:endParaRPr lang="en-US" dirty="0"/>
          </a:p>
        </p:txBody>
      </p:sp>
    </p:spTree>
    <p:extLst>
      <p:ext uri="{BB962C8B-B14F-4D97-AF65-F5344CB8AC3E}">
        <p14:creationId xmlns:p14="http://schemas.microsoft.com/office/powerpoint/2010/main" val="37727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Research project</a:t>
            </a:r>
            <a:endParaRPr lang="nl-NL" dirty="0"/>
          </a:p>
        </p:txBody>
      </p:sp>
      <p:sp>
        <p:nvSpPr>
          <p:cNvPr id="3" name="Text Placeholder 2"/>
          <p:cNvSpPr>
            <a:spLocks noGrp="1"/>
          </p:cNvSpPr>
          <p:nvPr>
            <p:ph type="body" idx="1"/>
          </p:nvPr>
        </p:nvSpPr>
        <p:spPr/>
        <p:txBody>
          <a:bodyPr/>
          <a:lstStyle/>
          <a:p>
            <a:endParaRPr lang="nl-NL"/>
          </a:p>
        </p:txBody>
      </p:sp>
    </p:spTree>
    <p:extLst>
      <p:ext uri="{BB962C8B-B14F-4D97-AF65-F5344CB8AC3E}">
        <p14:creationId xmlns:p14="http://schemas.microsoft.com/office/powerpoint/2010/main" val="4201342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Implementing</a:t>
            </a:r>
            <a:r>
              <a:rPr lang="nl-NL" dirty="0" smtClean="0"/>
              <a:t> DBDM</a:t>
            </a:r>
            <a:endParaRPr lang="nl-NL" dirty="0"/>
          </a:p>
        </p:txBody>
      </p:sp>
      <p:sp>
        <p:nvSpPr>
          <p:cNvPr id="3" name="Content Placeholder 2"/>
          <p:cNvSpPr>
            <a:spLocks noGrp="1"/>
          </p:cNvSpPr>
          <p:nvPr>
            <p:ph idx="1"/>
          </p:nvPr>
        </p:nvSpPr>
        <p:spPr/>
        <p:txBody>
          <a:bodyPr/>
          <a:lstStyle/>
          <a:p>
            <a:r>
              <a:rPr lang="nl-NL" dirty="0" smtClean="0"/>
              <a:t>Data-</a:t>
            </a:r>
            <a:r>
              <a:rPr lang="nl-NL" dirty="0" err="1" smtClean="0"/>
              <a:t>based</a:t>
            </a:r>
            <a:r>
              <a:rPr lang="nl-NL" dirty="0" smtClean="0"/>
              <a:t> </a:t>
            </a:r>
            <a:r>
              <a:rPr lang="nl-NL" dirty="0" err="1" smtClean="0"/>
              <a:t>decision</a:t>
            </a:r>
            <a:r>
              <a:rPr lang="nl-NL" dirty="0" smtClean="0"/>
              <a:t> making</a:t>
            </a:r>
          </a:p>
          <a:p>
            <a:pPr marL="0" indent="0">
              <a:buNone/>
            </a:pPr>
            <a:endParaRPr lang="nl-NL" dirty="0"/>
          </a:p>
          <a:p>
            <a:pPr marL="0" indent="0">
              <a:buNone/>
            </a:pPr>
            <a:endParaRPr lang="nl-NL" dirty="0" smtClean="0"/>
          </a:p>
          <a:p>
            <a:pPr marL="0" indent="0">
              <a:buNone/>
            </a:pPr>
            <a:r>
              <a:rPr lang="nl-NL" dirty="0" smtClean="0"/>
              <a:t> </a:t>
            </a:r>
          </a:p>
          <a:p>
            <a:r>
              <a:rPr lang="nl-NL" dirty="0" err="1" smtClean="0"/>
              <a:t>Two-year</a:t>
            </a:r>
            <a:r>
              <a:rPr lang="nl-NL" dirty="0" smtClean="0"/>
              <a:t> training course </a:t>
            </a:r>
            <a:r>
              <a:rPr lang="nl-NL" dirty="0" err="1" smtClean="0"/>
              <a:t>for</a:t>
            </a:r>
            <a:r>
              <a:rPr lang="nl-NL" dirty="0" smtClean="0"/>
              <a:t> </a:t>
            </a:r>
            <a:r>
              <a:rPr lang="nl-NL" dirty="0" err="1" smtClean="0"/>
              <a:t>primary</a:t>
            </a:r>
            <a:r>
              <a:rPr lang="nl-NL" dirty="0" smtClean="0"/>
              <a:t> school teams</a:t>
            </a:r>
          </a:p>
          <a:p>
            <a:r>
              <a:rPr lang="nl-NL" dirty="0" smtClean="0"/>
              <a:t>School </a:t>
            </a:r>
            <a:r>
              <a:rPr lang="nl-NL" dirty="0" err="1" smtClean="0"/>
              <a:t>leadership</a:t>
            </a:r>
            <a:r>
              <a:rPr lang="nl-NL" dirty="0" smtClean="0"/>
              <a:t> </a:t>
            </a:r>
            <a:r>
              <a:rPr lang="nl-NL" dirty="0" err="1" smtClean="0"/>
              <a:t>assumed</a:t>
            </a:r>
            <a:r>
              <a:rPr lang="nl-NL" dirty="0" smtClean="0"/>
              <a:t> </a:t>
            </a:r>
            <a:r>
              <a:rPr lang="nl-NL" dirty="0" err="1" smtClean="0"/>
              <a:t>to</a:t>
            </a:r>
            <a:r>
              <a:rPr lang="nl-NL" dirty="0" smtClean="0"/>
              <a:t> </a:t>
            </a:r>
            <a:r>
              <a:rPr lang="nl-NL" dirty="0" err="1" smtClean="0"/>
              <a:t>be</a:t>
            </a:r>
            <a:r>
              <a:rPr lang="nl-NL" dirty="0" smtClean="0"/>
              <a:t> important </a:t>
            </a:r>
            <a:r>
              <a:rPr lang="nl-NL" dirty="0" err="1" smtClean="0"/>
              <a:t>for</a:t>
            </a:r>
            <a:r>
              <a:rPr lang="nl-NL" dirty="0" smtClean="0"/>
              <a:t> </a:t>
            </a:r>
            <a:r>
              <a:rPr lang="nl-NL" dirty="0" err="1" smtClean="0"/>
              <a:t>implementation</a:t>
            </a:r>
            <a:r>
              <a:rPr lang="nl-NL" dirty="0" smtClean="0"/>
              <a:t> </a:t>
            </a:r>
            <a:r>
              <a:rPr lang="nl-NL" dirty="0" err="1" smtClean="0"/>
              <a:t>success</a:t>
            </a:r>
            <a:endParaRPr lang="nl-NL" dirty="0" smtClean="0"/>
          </a:p>
          <a:p>
            <a:endParaRPr lang="nl-N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204864"/>
            <a:ext cx="6318448" cy="1685965"/>
          </a:xfrm>
          <a:prstGeom prst="rect">
            <a:avLst/>
          </a:prstGeom>
        </p:spPr>
      </p:pic>
    </p:spTree>
    <p:extLst>
      <p:ext uri="{BB962C8B-B14F-4D97-AF65-F5344CB8AC3E}">
        <p14:creationId xmlns:p14="http://schemas.microsoft.com/office/powerpoint/2010/main" val="3962972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Hypotheses</a:t>
            </a:r>
            <a:endParaRPr lang="nl-NL" dirty="0"/>
          </a:p>
        </p:txBody>
      </p:sp>
      <p:sp>
        <p:nvSpPr>
          <p:cNvPr id="3" name="Content Placeholder 2"/>
          <p:cNvSpPr>
            <a:spLocks noGrp="1"/>
          </p:cNvSpPr>
          <p:nvPr>
            <p:ph idx="1"/>
          </p:nvPr>
        </p:nvSpPr>
        <p:spPr/>
        <p:txBody>
          <a:bodyPr/>
          <a:lstStyle/>
          <a:p>
            <a:r>
              <a:rPr lang="nl-NL" dirty="0" smtClean="0"/>
              <a:t>School leaders </a:t>
            </a:r>
            <a:r>
              <a:rPr lang="nl-NL" dirty="0" err="1" smtClean="0"/>
              <a:t>become</a:t>
            </a:r>
            <a:r>
              <a:rPr lang="nl-NL" dirty="0" smtClean="0"/>
              <a:t> more DBDM-</a:t>
            </a:r>
            <a:r>
              <a:rPr lang="nl-NL" dirty="0" err="1" smtClean="0"/>
              <a:t>oriented</a:t>
            </a:r>
            <a:r>
              <a:rPr lang="nl-NL" dirty="0" smtClean="0"/>
              <a:t> in </a:t>
            </a:r>
            <a:r>
              <a:rPr lang="nl-NL" dirty="0" err="1" smtClean="0"/>
              <a:t>their</a:t>
            </a:r>
            <a:r>
              <a:rPr lang="nl-NL" dirty="0" smtClean="0"/>
              <a:t> </a:t>
            </a:r>
            <a:r>
              <a:rPr lang="nl-NL" dirty="0" err="1" smtClean="0"/>
              <a:t>leadership</a:t>
            </a:r>
            <a:r>
              <a:rPr lang="nl-NL" dirty="0" smtClean="0"/>
              <a:t>, </a:t>
            </a:r>
            <a:r>
              <a:rPr lang="nl-NL" dirty="0" err="1" smtClean="0"/>
              <a:t>especially</a:t>
            </a:r>
            <a:r>
              <a:rPr lang="nl-NL" dirty="0" smtClean="0"/>
              <a:t> school leaders </a:t>
            </a:r>
            <a:r>
              <a:rPr lang="nl-NL" dirty="0" err="1" smtClean="0"/>
              <a:t>with</a:t>
            </a:r>
            <a:r>
              <a:rPr lang="nl-NL" dirty="0" smtClean="0"/>
              <a:t> low </a:t>
            </a:r>
            <a:r>
              <a:rPr lang="nl-NL" dirty="0" err="1" smtClean="0"/>
              <a:t>intial</a:t>
            </a:r>
            <a:r>
              <a:rPr lang="nl-NL" dirty="0" smtClean="0"/>
              <a:t> </a:t>
            </a:r>
            <a:r>
              <a:rPr lang="nl-NL" dirty="0" err="1" smtClean="0"/>
              <a:t>leadership</a:t>
            </a:r>
            <a:r>
              <a:rPr lang="nl-NL" dirty="0" smtClean="0"/>
              <a:t> </a:t>
            </a:r>
            <a:r>
              <a:rPr lang="nl-NL" dirty="0" err="1" smtClean="0"/>
              <a:t>for</a:t>
            </a:r>
            <a:r>
              <a:rPr lang="nl-NL" dirty="0" smtClean="0"/>
              <a:t> DBDM</a:t>
            </a:r>
          </a:p>
          <a:p>
            <a:endParaRPr lang="nl-NL" dirty="0" smtClean="0"/>
          </a:p>
          <a:p>
            <a:r>
              <a:rPr lang="nl-NL" dirty="0" err="1" smtClean="0"/>
              <a:t>Explore</a:t>
            </a:r>
            <a:r>
              <a:rPr lang="nl-NL" dirty="0" smtClean="0"/>
              <a:t>: </a:t>
            </a:r>
            <a:r>
              <a:rPr lang="nl-NL" dirty="0" err="1" smtClean="0"/>
              <a:t>characteristics</a:t>
            </a:r>
            <a:r>
              <a:rPr lang="nl-NL" dirty="0" smtClean="0"/>
              <a:t> of school leaders </a:t>
            </a:r>
            <a:r>
              <a:rPr lang="nl-NL" dirty="0" err="1" smtClean="0"/>
              <a:t>and</a:t>
            </a:r>
            <a:r>
              <a:rPr lang="nl-NL" dirty="0" smtClean="0"/>
              <a:t> schools in </a:t>
            </a:r>
            <a:r>
              <a:rPr lang="nl-NL" dirty="0" err="1" smtClean="0"/>
              <a:t>relation</a:t>
            </a:r>
            <a:r>
              <a:rPr lang="nl-NL" dirty="0" smtClean="0"/>
              <a:t> </a:t>
            </a:r>
            <a:r>
              <a:rPr lang="nl-NL" dirty="0" err="1" smtClean="0"/>
              <a:t>to</a:t>
            </a:r>
            <a:r>
              <a:rPr lang="nl-NL" dirty="0" smtClean="0"/>
              <a:t> </a:t>
            </a:r>
            <a:r>
              <a:rPr lang="nl-NL" dirty="0" err="1" smtClean="0"/>
              <a:t>initial</a:t>
            </a:r>
            <a:r>
              <a:rPr lang="nl-NL" dirty="0" smtClean="0"/>
              <a:t> </a:t>
            </a:r>
            <a:r>
              <a:rPr lang="nl-NL" dirty="0" err="1" smtClean="0"/>
              <a:t>leadership</a:t>
            </a:r>
            <a:r>
              <a:rPr lang="nl-NL" dirty="0" smtClean="0"/>
              <a:t> </a:t>
            </a:r>
            <a:r>
              <a:rPr lang="nl-NL" dirty="0" err="1" smtClean="0"/>
              <a:t>for</a:t>
            </a:r>
            <a:r>
              <a:rPr lang="nl-NL" dirty="0" smtClean="0"/>
              <a:t> DBDM </a:t>
            </a:r>
            <a:r>
              <a:rPr lang="nl-NL" dirty="0" err="1" smtClean="0"/>
              <a:t>and</a:t>
            </a:r>
            <a:r>
              <a:rPr lang="nl-NL" dirty="0" smtClean="0"/>
              <a:t> in </a:t>
            </a:r>
            <a:r>
              <a:rPr lang="nl-NL" dirty="0" err="1" smtClean="0"/>
              <a:t>relation</a:t>
            </a:r>
            <a:r>
              <a:rPr lang="nl-NL" dirty="0" smtClean="0"/>
              <a:t> </a:t>
            </a:r>
            <a:r>
              <a:rPr lang="nl-NL" dirty="0" err="1" smtClean="0"/>
              <a:t>to</a:t>
            </a:r>
            <a:r>
              <a:rPr lang="nl-NL" dirty="0" smtClean="0"/>
              <a:t> changes in </a:t>
            </a:r>
            <a:r>
              <a:rPr lang="nl-NL" dirty="0" err="1" smtClean="0"/>
              <a:t>leadership</a:t>
            </a:r>
            <a:r>
              <a:rPr lang="nl-NL" dirty="0" smtClean="0"/>
              <a:t> </a:t>
            </a:r>
            <a:r>
              <a:rPr lang="nl-NL" dirty="0" err="1" smtClean="0"/>
              <a:t>for</a:t>
            </a:r>
            <a:r>
              <a:rPr lang="nl-NL" dirty="0" smtClean="0"/>
              <a:t> DBDM</a:t>
            </a:r>
          </a:p>
        </p:txBody>
      </p:sp>
    </p:spTree>
    <p:extLst>
      <p:ext uri="{BB962C8B-B14F-4D97-AF65-F5344CB8AC3E}">
        <p14:creationId xmlns:p14="http://schemas.microsoft.com/office/powerpoint/2010/main" val="1245274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Data </a:t>
            </a:r>
            <a:r>
              <a:rPr lang="nl-NL" dirty="0" err="1" smtClean="0"/>
              <a:t>collection</a:t>
            </a:r>
            <a:endParaRPr lang="nl-NL" dirty="0"/>
          </a:p>
        </p:txBody>
      </p:sp>
      <p:sp>
        <p:nvSpPr>
          <p:cNvPr id="3" name="Content Placeholder 2"/>
          <p:cNvSpPr>
            <a:spLocks noGrp="1"/>
          </p:cNvSpPr>
          <p:nvPr>
            <p:ph idx="1"/>
          </p:nvPr>
        </p:nvSpPr>
        <p:spPr/>
        <p:txBody>
          <a:bodyPr/>
          <a:lstStyle/>
          <a:p>
            <a:r>
              <a:rPr lang="nl-NL" dirty="0" err="1" smtClean="0"/>
              <a:t>Perceptions</a:t>
            </a:r>
            <a:r>
              <a:rPr lang="nl-NL" dirty="0" smtClean="0"/>
              <a:t> of </a:t>
            </a:r>
            <a:r>
              <a:rPr lang="nl-NL" dirty="0" err="1" smtClean="0"/>
              <a:t>all</a:t>
            </a:r>
            <a:r>
              <a:rPr lang="nl-NL" dirty="0" smtClean="0"/>
              <a:t> team members</a:t>
            </a:r>
          </a:p>
          <a:p>
            <a:r>
              <a:rPr lang="nl-NL" dirty="0" smtClean="0"/>
              <a:t>10-item questionnaire (4-point </a:t>
            </a:r>
            <a:r>
              <a:rPr lang="nl-NL" dirty="0" err="1" smtClean="0"/>
              <a:t>Likert</a:t>
            </a:r>
            <a:r>
              <a:rPr lang="nl-NL" dirty="0" smtClean="0"/>
              <a:t> </a:t>
            </a:r>
            <a:r>
              <a:rPr lang="nl-NL" dirty="0" err="1" smtClean="0"/>
              <a:t>scale</a:t>
            </a:r>
            <a:r>
              <a:rPr lang="nl-NL" dirty="0" smtClean="0"/>
              <a:t>)</a:t>
            </a:r>
          </a:p>
          <a:p>
            <a:r>
              <a:rPr lang="nl-NL" dirty="0" smtClean="0"/>
              <a:t>Start, </a:t>
            </a:r>
            <a:r>
              <a:rPr lang="nl-NL" dirty="0" err="1" smtClean="0"/>
              <a:t>after</a:t>
            </a:r>
            <a:r>
              <a:rPr lang="nl-NL" dirty="0" smtClean="0"/>
              <a:t> 1 </a:t>
            </a:r>
            <a:r>
              <a:rPr lang="nl-NL" dirty="0" err="1" smtClean="0"/>
              <a:t>year</a:t>
            </a:r>
            <a:r>
              <a:rPr lang="nl-NL" dirty="0" smtClean="0"/>
              <a:t>, </a:t>
            </a:r>
            <a:r>
              <a:rPr lang="nl-NL" dirty="0" err="1" smtClean="0"/>
              <a:t>after</a:t>
            </a:r>
            <a:r>
              <a:rPr lang="nl-NL" dirty="0" smtClean="0"/>
              <a:t> 2 </a:t>
            </a:r>
            <a:r>
              <a:rPr lang="nl-NL" dirty="0" err="1" smtClean="0"/>
              <a:t>years</a:t>
            </a:r>
            <a:r>
              <a:rPr lang="nl-NL" dirty="0" smtClean="0"/>
              <a:t> of </a:t>
            </a:r>
            <a:r>
              <a:rPr lang="nl-NL" dirty="0" err="1" smtClean="0"/>
              <a:t>intervention</a:t>
            </a:r>
            <a:endParaRPr lang="nl-NL" dirty="0"/>
          </a:p>
          <a:p>
            <a:endParaRPr lang="nl-NL" dirty="0"/>
          </a:p>
          <a:p>
            <a:r>
              <a:rPr lang="nl-NL" dirty="0" err="1" smtClean="0"/>
              <a:t>Demographic</a:t>
            </a:r>
            <a:r>
              <a:rPr lang="nl-NL" dirty="0" smtClean="0"/>
              <a:t> data of (</a:t>
            </a:r>
            <a:r>
              <a:rPr lang="nl-NL" dirty="0" err="1" smtClean="0"/>
              <a:t>formal</a:t>
            </a:r>
            <a:r>
              <a:rPr lang="nl-NL" dirty="0" smtClean="0"/>
              <a:t>) school leaders</a:t>
            </a:r>
          </a:p>
          <a:p>
            <a:r>
              <a:rPr lang="nl-NL" dirty="0" smtClean="0"/>
              <a:t>School </a:t>
            </a:r>
            <a:r>
              <a:rPr lang="nl-NL" dirty="0" err="1" smtClean="0"/>
              <a:t>characteristics</a:t>
            </a:r>
            <a:r>
              <a:rPr lang="nl-NL" dirty="0" smtClean="0"/>
              <a:t> via </a:t>
            </a:r>
            <a:r>
              <a:rPr lang="nl-NL" dirty="0" err="1" smtClean="0"/>
              <a:t>inspectorate</a:t>
            </a:r>
            <a:endParaRPr lang="nl-NL" dirty="0"/>
          </a:p>
        </p:txBody>
      </p:sp>
    </p:spTree>
    <p:extLst>
      <p:ext uri="{BB962C8B-B14F-4D97-AF65-F5344CB8AC3E}">
        <p14:creationId xmlns:p14="http://schemas.microsoft.com/office/powerpoint/2010/main" val="1950858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1/2</a:t>
            </a:r>
            <a:endParaRPr lang="en-US" dirty="0"/>
          </a:p>
        </p:txBody>
      </p:sp>
      <p:sp>
        <p:nvSpPr>
          <p:cNvPr id="3" name="Content Placeholder 2"/>
          <p:cNvSpPr>
            <a:spLocks noGrp="1"/>
          </p:cNvSpPr>
          <p:nvPr>
            <p:ph idx="1"/>
          </p:nvPr>
        </p:nvSpPr>
        <p:spPr/>
        <p:txBody>
          <a:bodyPr/>
          <a:lstStyle/>
          <a:p>
            <a:r>
              <a:rPr lang="en-US" dirty="0" smtClean="0"/>
              <a:t>Latent class analysis to take response patterns into account as opposed to mean scores</a:t>
            </a:r>
          </a:p>
          <a:p>
            <a:endParaRPr lang="en-US" dirty="0" smtClean="0"/>
          </a:p>
          <a:p>
            <a:r>
              <a:rPr lang="en-US" dirty="0" smtClean="0"/>
              <a:t>Teacher perceptions: aggregation violates assumption of independent errors among individuals</a:t>
            </a:r>
          </a:p>
          <a:p>
            <a:endParaRPr lang="en-US" dirty="0"/>
          </a:p>
          <a:p>
            <a:r>
              <a:rPr lang="en-US" dirty="0" smtClean="0"/>
              <a:t>Solution: multi-level latent class analysis</a:t>
            </a:r>
          </a:p>
          <a:p>
            <a:endParaRPr lang="en-US" dirty="0"/>
          </a:p>
        </p:txBody>
      </p:sp>
    </p:spTree>
    <p:extLst>
      <p:ext uri="{BB962C8B-B14F-4D97-AF65-F5344CB8AC3E}">
        <p14:creationId xmlns:p14="http://schemas.microsoft.com/office/powerpoint/2010/main" val="24301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2/2</a:t>
            </a:r>
            <a:endParaRPr lang="en-US" dirty="0"/>
          </a:p>
        </p:txBody>
      </p:sp>
      <p:sp>
        <p:nvSpPr>
          <p:cNvPr id="3" name="Content Placeholder 2"/>
          <p:cNvSpPr>
            <a:spLocks noGrp="1"/>
          </p:cNvSpPr>
          <p:nvPr>
            <p:ph idx="1"/>
          </p:nvPr>
        </p:nvSpPr>
        <p:spPr/>
        <p:txBody>
          <a:bodyPr/>
          <a:lstStyle/>
          <a:p>
            <a:r>
              <a:rPr lang="en-US" dirty="0" smtClean="0"/>
              <a:t>Longitudinal studies into leadership are scarce</a:t>
            </a:r>
          </a:p>
          <a:p>
            <a:endParaRPr lang="en-US" dirty="0"/>
          </a:p>
          <a:p>
            <a:r>
              <a:rPr lang="en-US" dirty="0" smtClean="0"/>
              <a:t>We were interested in </a:t>
            </a:r>
            <a:r>
              <a:rPr lang="en-US" i="1" dirty="0" smtClean="0"/>
              <a:t>changes</a:t>
            </a:r>
            <a:r>
              <a:rPr lang="en-US" dirty="0" smtClean="0"/>
              <a:t> in assigned classes</a:t>
            </a:r>
          </a:p>
          <a:p>
            <a:endParaRPr lang="en-US" dirty="0" smtClean="0"/>
          </a:p>
          <a:p>
            <a:r>
              <a:rPr lang="en-US" dirty="0" smtClean="0"/>
              <a:t>Multi-state modelling as a means to model observations (assigned classes) over time</a:t>
            </a:r>
            <a:endParaRPr lang="en-US" dirty="0"/>
          </a:p>
          <a:p>
            <a:endParaRPr lang="en-US" dirty="0"/>
          </a:p>
        </p:txBody>
      </p:sp>
    </p:spTree>
    <p:extLst>
      <p:ext uri="{BB962C8B-B14F-4D97-AF65-F5344CB8AC3E}">
        <p14:creationId xmlns:p14="http://schemas.microsoft.com/office/powerpoint/2010/main" val="2385293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Analyses – ML LCA (</a:t>
            </a:r>
            <a:r>
              <a:rPr lang="nl-NL" dirty="0" err="1" smtClean="0"/>
              <a:t>M</a:t>
            </a:r>
            <a:r>
              <a:rPr lang="nl-NL" i="1" dirty="0" err="1" smtClean="0"/>
              <a:t>plus</a:t>
            </a:r>
            <a:r>
              <a:rPr lang="nl-NL" dirty="0" smtClean="0"/>
              <a:t>)</a:t>
            </a:r>
            <a:endParaRPr lang="nl-NL" dirty="0"/>
          </a:p>
        </p:txBody>
      </p:sp>
      <p:sp>
        <p:nvSpPr>
          <p:cNvPr id="3" name="Text Placeholder 2"/>
          <p:cNvSpPr>
            <a:spLocks noGrp="1"/>
          </p:cNvSpPr>
          <p:nvPr>
            <p:ph type="body" idx="1"/>
          </p:nvPr>
        </p:nvSpPr>
        <p:spPr/>
        <p:txBody>
          <a:bodyPr/>
          <a:lstStyle/>
          <a:p>
            <a:endParaRPr lang="nl-NL"/>
          </a:p>
        </p:txBody>
      </p:sp>
    </p:spTree>
    <p:extLst>
      <p:ext uri="{BB962C8B-B14F-4D97-AF65-F5344CB8AC3E}">
        <p14:creationId xmlns:p14="http://schemas.microsoft.com/office/powerpoint/2010/main" val="1532596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1052</Words>
  <Application>Microsoft Office PowerPoint</Application>
  <PresentationFormat>On-screen Show (4:3)</PresentationFormat>
  <Paragraphs>238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 Multilevel latent class analysis &amp; Multi-state modeling  in the context of school leadership improvement </vt:lpstr>
      <vt:lpstr>Overview</vt:lpstr>
      <vt:lpstr>Research project</vt:lpstr>
      <vt:lpstr>Implementing DBDM</vt:lpstr>
      <vt:lpstr>Hypotheses</vt:lpstr>
      <vt:lpstr>Data collection</vt:lpstr>
      <vt:lpstr>Data analysis 1/2</vt:lpstr>
      <vt:lpstr>Data analysis 2/2</vt:lpstr>
      <vt:lpstr>Analyses – ML LCA (Mplus)</vt:lpstr>
      <vt:lpstr>ML LCA</vt:lpstr>
      <vt:lpstr>Code </vt:lpstr>
      <vt:lpstr>Output</vt:lpstr>
      <vt:lpstr>ML LCA – Model Selection</vt:lpstr>
      <vt:lpstr>Compare BIC(K)</vt:lpstr>
      <vt:lpstr>Windows Batch</vt:lpstr>
      <vt:lpstr>Optimal model &gt; save file</vt:lpstr>
      <vt:lpstr>Interpret &amp; label classes – individual</vt:lpstr>
      <vt:lpstr>Interpret &amp; label classes – school</vt:lpstr>
      <vt:lpstr>Class assignment</vt:lpstr>
      <vt:lpstr>Multi State Model (R)</vt:lpstr>
      <vt:lpstr>MSM</vt:lpstr>
      <vt:lpstr>Principal stability</vt:lpstr>
      <vt:lpstr>Transition probabilities (t=22)</vt:lpstr>
      <vt:lpstr>PowerPoint Presentation</vt:lpstr>
      <vt:lpstr>Conclusions</vt:lpstr>
      <vt:lpstr>Transitions limited</vt:lpstr>
      <vt:lpstr>Transitions &amp; covariates</vt:lpstr>
      <vt:lpstr>Future work</vt:lpstr>
      <vt:lpstr>Questions?</vt:lpstr>
    </vt:vector>
  </TitlesOfParts>
  <Company>University of Twente - ICTS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Geel, M.J.M. van (Marieke, GW)</dc:creator>
  <cp:lastModifiedBy>Geel, M.J.M. van (BMS)</cp:lastModifiedBy>
  <cp:revision>34</cp:revision>
  <dcterms:created xsi:type="dcterms:W3CDTF">2015-09-02T12:08:58Z</dcterms:created>
  <dcterms:modified xsi:type="dcterms:W3CDTF">2016-01-13T09:51:01Z</dcterms:modified>
</cp:coreProperties>
</file>