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58" r:id="rId5"/>
    <p:sldId id="264" r:id="rId6"/>
    <p:sldId id="273" r:id="rId7"/>
    <p:sldId id="266" r:id="rId8"/>
    <p:sldId id="271" r:id="rId9"/>
    <p:sldId id="272" r:id="rId10"/>
    <p:sldId id="261" r:id="rId11"/>
    <p:sldId id="270" r:id="rId12"/>
    <p:sldId id="267"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160"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A20161-7481-4BFA-820B-C2010E96713B}" type="datetimeFigureOut">
              <a:rPr lang="nl-NL" smtClean="0"/>
              <a:t>13-1-2016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82848-AE7C-43C0-9BAD-9DA0F7F99892}" type="slidenum">
              <a:rPr lang="nl-NL" smtClean="0"/>
              <a:t>‹#›</a:t>
            </a:fld>
            <a:endParaRPr lang="nl-NL"/>
          </a:p>
        </p:txBody>
      </p:sp>
    </p:spTree>
    <p:extLst>
      <p:ext uri="{BB962C8B-B14F-4D97-AF65-F5344CB8AC3E}">
        <p14:creationId xmlns:p14="http://schemas.microsoft.com/office/powerpoint/2010/main" val="1045647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9282848-AE7C-43C0-9BAD-9DA0F7F99892}" type="slidenum">
              <a:rPr lang="nl-NL" smtClean="0"/>
              <a:t>1</a:t>
            </a:fld>
            <a:endParaRPr lang="nl-NL"/>
          </a:p>
        </p:txBody>
      </p:sp>
    </p:spTree>
    <p:extLst>
      <p:ext uri="{BB962C8B-B14F-4D97-AF65-F5344CB8AC3E}">
        <p14:creationId xmlns:p14="http://schemas.microsoft.com/office/powerpoint/2010/main" val="1765633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72F3EF6B-DA77-466F-81C4-6FD944D8A4FC}" type="datetime1">
              <a:rPr lang="nl-NL" smtClean="0"/>
              <a:t>13-1-2016</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BF4A3C-22DC-443D-A4AE-2D4362DAF8FA}" type="slidenum">
              <a:rPr lang="nl-NL" smtClean="0"/>
              <a:t>‹#›</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51B7F3A6-C41D-4F5C-B54F-F9AF0BCAC9F0}" type="datetime1">
              <a:rPr lang="nl-NL" smtClean="0"/>
              <a:t>13-1-2016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9BF4A3C-22DC-443D-A4AE-2D4362DAF8FA}" type="slidenum">
              <a:rPr lang="nl-NL" smtClean="0"/>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A9BF4A3C-22DC-443D-A4AE-2D4362DAF8FA}" type="slidenum">
              <a:rPr lang="nl-NL" smtClean="0"/>
              <a:t>‹#›</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C2D85BA8-702E-4695-B650-401D94AD461A}" type="datetime1">
              <a:rPr lang="nl-NL" smtClean="0"/>
              <a:t>13-1-2016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a:t>Klik om de stijl te bewerken</a:t>
            </a:r>
            <a:endParaRPr kumimoji="0" lang="en-US"/>
          </a:p>
        </p:txBody>
      </p:sp>
      <p:sp>
        <p:nvSpPr>
          <p:cNvPr id="4" name="Tijdelijke aanduiding voor datum 3"/>
          <p:cNvSpPr>
            <a:spLocks noGrp="1"/>
          </p:cNvSpPr>
          <p:nvPr>
            <p:ph type="dt" sz="half" idx="10"/>
          </p:nvPr>
        </p:nvSpPr>
        <p:spPr/>
        <p:txBody>
          <a:bodyPr/>
          <a:lstStyle/>
          <a:p>
            <a:fld id="{B091BEA9-8413-4E10-901E-63267301190F}" type="datetime1">
              <a:rPr lang="nl-NL" smtClean="0"/>
              <a:t>13-1-2016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A9BF4A3C-22DC-443D-A4AE-2D4362DAF8FA}" type="slidenum">
              <a:rPr lang="nl-NL" smtClean="0"/>
              <a:t>‹#›</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D92C3A9B-0388-422D-9DEA-B916D4DDDBE8}" type="datetime1">
              <a:rPr lang="nl-NL" smtClean="0"/>
              <a:t>13-1-2016</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BF4A3C-22DC-443D-A4AE-2D4362DAF8FA}" type="slidenum">
              <a:rPr lang="nl-NL" smtClean="0"/>
              <a:t>‹#›</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4C132C86-A33E-4997-AE6B-BAFC95B8D59B}" type="datetime1">
              <a:rPr lang="nl-NL" smtClean="0"/>
              <a:t>13-1-2016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9BF4A3C-22DC-443D-A4AE-2D4362DAF8FA}" type="slidenum">
              <a:rPr lang="nl-NL" smtClean="0"/>
              <a:t>‹#›</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7" name="Tijdelijke aanduiding voor datum 6"/>
          <p:cNvSpPr>
            <a:spLocks noGrp="1"/>
          </p:cNvSpPr>
          <p:nvPr>
            <p:ph type="dt" sz="half" idx="10"/>
          </p:nvPr>
        </p:nvSpPr>
        <p:spPr/>
        <p:txBody>
          <a:bodyPr/>
          <a:lstStyle/>
          <a:p>
            <a:fld id="{82C7FE7F-479C-46CC-BAB7-138F42A4268C}" type="datetime1">
              <a:rPr lang="nl-NL" smtClean="0"/>
              <a:t>13-1-2016</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A9BF4A3C-22DC-443D-A4AE-2D4362DAF8FA}" type="slidenum">
              <a:rPr lang="nl-NL" smtClean="0"/>
              <a:t>‹#›</a:t>
            </a:fld>
            <a:endParaRPr lang="nl-NL"/>
          </a:p>
        </p:txBody>
      </p:sp>
      <p:sp>
        <p:nvSpPr>
          <p:cNvPr id="23" name="Titel 22"/>
          <p:cNvSpPr>
            <a:spLocks noGrp="1"/>
          </p:cNvSpPr>
          <p:nvPr>
            <p:ph type="title"/>
          </p:nvPr>
        </p:nvSpPr>
        <p:spPr/>
        <p:txBody>
          <a:bodyPr rtlCol="0" anchor="b" anchorCtr="0"/>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65DB0E34-15A2-479C-ADAF-A1359F4A086B}" type="datetime1">
              <a:rPr lang="nl-NL" smtClean="0"/>
              <a:t>13-1-2016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A9BF4A3C-22DC-443D-A4AE-2D4362DAF8FA}" type="slidenum">
              <a:rPr lang="nl-NL" smtClean="0"/>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82546EE3-AA23-4503-B59F-F46AD841FADA}" type="datetime1">
              <a:rPr lang="nl-NL" smtClean="0"/>
              <a:t>13-1-2016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9BF4A3C-22DC-443D-A4AE-2D4362DAF8FA}" type="slidenum">
              <a:rPr lang="nl-NL" smtClean="0"/>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9BF4A3C-22DC-443D-A4AE-2D4362DAF8FA}" type="slidenum">
              <a:rPr lang="nl-NL" smtClean="0"/>
              <a:t>‹#›</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7F69203E-A1B1-4799-9D6F-DAC3CF2F71A8}" type="datetime1">
              <a:rPr lang="nl-NL" smtClean="0"/>
              <a:t>13-1-2016</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A9BF4A3C-22DC-443D-A4AE-2D4362DAF8FA}" type="slidenum">
              <a:rPr lang="nl-NL" smtClean="0"/>
              <a:t>‹#›</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AE0198CB-7B59-4E5A-A3EB-FCC3A793CA54}" type="datetime1">
              <a:rPr lang="nl-NL" smtClean="0"/>
              <a:t>13-1-2016</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BCEBCB4-B763-4B92-8CDB-0AC1EA949373}" type="datetime1">
              <a:rPr lang="nl-NL" smtClean="0"/>
              <a:t>13-1-2016</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9BF4A3C-22DC-443D-A4AE-2D4362DAF8FA}" type="slidenum">
              <a:rPr lang="nl-NL" smtClean="0"/>
              <a:t>‹#›</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8022" y="381000"/>
            <a:ext cx="8496944" cy="1752600"/>
          </a:xfrm>
        </p:spPr>
        <p:txBody>
          <a:bodyPr anchor="ctr">
            <a:noAutofit/>
          </a:bodyPr>
          <a:lstStyle/>
          <a:p>
            <a:r>
              <a:rPr lang="en-US" sz="3200" dirty="0"/>
              <a:t> “Applying Bayes to Real</a:t>
            </a:r>
            <a:r>
              <a:rPr lang="nl-NL" sz="3200" dirty="0"/>
              <a:t> </a:t>
            </a:r>
            <a:r>
              <a:rPr lang="en-US" sz="3200" dirty="0"/>
              <a:t>Life Data”</a:t>
            </a:r>
            <a:endParaRPr lang="nl-NL" sz="3200" dirty="0"/>
          </a:p>
        </p:txBody>
      </p:sp>
      <p:sp>
        <p:nvSpPr>
          <p:cNvPr id="5" name="Tekstvak 4"/>
          <p:cNvSpPr txBox="1"/>
          <p:nvPr/>
        </p:nvSpPr>
        <p:spPr>
          <a:xfrm>
            <a:off x="454046" y="2741712"/>
            <a:ext cx="8280920" cy="3154710"/>
          </a:xfrm>
          <a:prstGeom prst="rect">
            <a:avLst/>
          </a:prstGeom>
          <a:noFill/>
        </p:spPr>
        <p:txBody>
          <a:bodyPr wrap="square" rtlCol="0">
            <a:spAutoFit/>
          </a:bodyPr>
          <a:lstStyle/>
          <a:p>
            <a:pPr algn="ctr">
              <a:lnSpc>
                <a:spcPct val="200000"/>
              </a:lnSpc>
            </a:pPr>
            <a:r>
              <a:rPr lang="nl-NL" b="1" dirty="0">
                <a:solidFill>
                  <a:schemeClr val="tx1">
                    <a:lumMod val="75000"/>
                    <a:lumOff val="25000"/>
                  </a:schemeClr>
                </a:solidFill>
              </a:rPr>
              <a:t>Rianne van Dijk </a:t>
            </a:r>
          </a:p>
          <a:p>
            <a:pPr algn="ctr">
              <a:lnSpc>
                <a:spcPct val="200000"/>
              </a:lnSpc>
            </a:pPr>
            <a:r>
              <a:rPr lang="nl-NL" b="1" dirty="0">
                <a:solidFill>
                  <a:schemeClr val="tx1">
                    <a:lumMod val="75000"/>
                    <a:lumOff val="25000"/>
                  </a:schemeClr>
                </a:solidFill>
              </a:rPr>
              <a:t>Child &amp; Adolescent Studies (CAS)</a:t>
            </a:r>
          </a:p>
          <a:p>
            <a:pPr algn="ctr">
              <a:lnSpc>
                <a:spcPct val="150000"/>
              </a:lnSpc>
            </a:pPr>
            <a:endParaRPr lang="nl-NL" b="1" dirty="0">
              <a:solidFill>
                <a:schemeClr val="tx1">
                  <a:lumMod val="75000"/>
                  <a:lumOff val="25000"/>
                </a:schemeClr>
              </a:solidFill>
            </a:endParaRPr>
          </a:p>
          <a:p>
            <a:pPr lvl="0" algn="ctr">
              <a:lnSpc>
                <a:spcPct val="150000"/>
              </a:lnSpc>
            </a:pPr>
            <a:endParaRPr lang="en-GB" b="1" cap="all" spc="250" dirty="0">
              <a:solidFill>
                <a:schemeClr val="bg1">
                  <a:lumMod val="50000"/>
                </a:schemeClr>
              </a:solidFill>
            </a:endParaRPr>
          </a:p>
          <a:p>
            <a:pPr lvl="0">
              <a:lnSpc>
                <a:spcPct val="150000"/>
              </a:lnSpc>
            </a:pPr>
            <a:endParaRPr lang="en-GB" b="1" cap="all" spc="250" dirty="0">
              <a:solidFill>
                <a:schemeClr val="bg1">
                  <a:lumMod val="50000"/>
                </a:schemeClr>
              </a:solidFill>
            </a:endParaRPr>
          </a:p>
          <a:p>
            <a:endParaRPr lang="nl-NL" sz="1400" b="1" dirty="0">
              <a:solidFill>
                <a:schemeClr val="bg1">
                  <a:lumMod val="50000"/>
                </a:schemeClr>
              </a:solidFill>
            </a:endParaRPr>
          </a:p>
          <a:p>
            <a:endParaRPr lang="nl-NL" sz="1400" b="1" dirty="0">
              <a:solidFill>
                <a:schemeClr val="bg1">
                  <a:lumMod val="50000"/>
                </a:schemeClr>
              </a:solidFill>
            </a:endParaRPr>
          </a:p>
          <a:p>
            <a:pPr algn="ctr"/>
            <a:endParaRPr lang="nl-NL" b="1" dirty="0">
              <a:solidFill>
                <a:schemeClr val="tx1">
                  <a:lumMod val="65000"/>
                  <a:lumOff val="35000"/>
                </a:schemeClr>
              </a:solidFill>
              <a:latin typeface="+mj-lt"/>
            </a:endParaRPr>
          </a:p>
        </p:txBody>
      </p:sp>
      <p:pic>
        <p:nvPicPr>
          <p:cNvPr id="1026" name="Picture 2" descr="http://www.uu.nl/sites/default/files/cm_hs_uu-logoengels_rg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645024"/>
            <a:ext cx="3076575"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760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600" u="sng" dirty="0" err="1"/>
              <a:t>Results</a:t>
            </a:r>
            <a:r>
              <a:rPr lang="nl-NL" sz="2600" dirty="0"/>
              <a:t>: </a:t>
            </a:r>
            <a:r>
              <a:rPr lang="en-US" sz="2600" i="1" dirty="0"/>
              <a:t>Model Estimates of Coefficients (MLR; N = 173)</a:t>
            </a:r>
            <a:endParaRPr lang="nl-NL" sz="2600" dirty="0"/>
          </a:p>
        </p:txBody>
      </p:sp>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1558115001"/>
              </p:ext>
            </p:extLst>
          </p:nvPr>
        </p:nvGraphicFramePr>
        <p:xfrm>
          <a:off x="301625" y="1550035"/>
          <a:ext cx="8504237" cy="4687277"/>
        </p:xfrm>
        <a:graphic>
          <a:graphicData uri="http://schemas.openxmlformats.org/drawingml/2006/table">
            <a:tbl>
              <a:tblPr firstRow="1" firstCol="1" lastRow="1" lastCol="1" bandRow="1" bandCol="1">
                <a:tableStyleId>{5C22544A-7EE6-4342-B048-85BDC9FD1C3A}</a:tableStyleId>
              </a:tblPr>
              <a:tblGrid>
                <a:gridCol w="5141662">
                  <a:extLst>
                    <a:ext uri="{9D8B030D-6E8A-4147-A177-3AD203B41FA5}">
                      <a16:colId xmlns:a16="http://schemas.microsoft.com/office/drawing/2014/main" xmlns="" val="20000"/>
                    </a:ext>
                  </a:extLst>
                </a:gridCol>
                <a:gridCol w="847022">
                  <a:extLst>
                    <a:ext uri="{9D8B030D-6E8A-4147-A177-3AD203B41FA5}">
                      <a16:colId xmlns:a16="http://schemas.microsoft.com/office/drawing/2014/main" xmlns="" val="20001"/>
                    </a:ext>
                  </a:extLst>
                </a:gridCol>
                <a:gridCol w="847022">
                  <a:extLst>
                    <a:ext uri="{9D8B030D-6E8A-4147-A177-3AD203B41FA5}">
                      <a16:colId xmlns:a16="http://schemas.microsoft.com/office/drawing/2014/main" xmlns="" val="20002"/>
                    </a:ext>
                  </a:extLst>
                </a:gridCol>
                <a:gridCol w="830013">
                  <a:extLst>
                    <a:ext uri="{9D8B030D-6E8A-4147-A177-3AD203B41FA5}">
                      <a16:colId xmlns:a16="http://schemas.microsoft.com/office/drawing/2014/main" xmlns="" val="20003"/>
                    </a:ext>
                  </a:extLst>
                </a:gridCol>
                <a:gridCol w="838518">
                  <a:extLst>
                    <a:ext uri="{9D8B030D-6E8A-4147-A177-3AD203B41FA5}">
                      <a16:colId xmlns:a16="http://schemas.microsoft.com/office/drawing/2014/main" xmlns="" val="20004"/>
                    </a:ext>
                  </a:extLst>
                </a:gridCol>
              </a:tblGrid>
              <a:tr h="260404">
                <a:tc>
                  <a:txBody>
                    <a:bodyPr/>
                    <a:lstStyle/>
                    <a:p>
                      <a:pPr algn="ctr">
                        <a:lnSpc>
                          <a:spcPct val="150000"/>
                        </a:lnSpc>
                        <a:spcBef>
                          <a:spcPts val="600"/>
                        </a:spcBef>
                        <a:spcAft>
                          <a:spcPts val="0"/>
                        </a:spcAft>
                      </a:pPr>
                      <a:r>
                        <a:rPr lang="en-US" sz="1100" dirty="0">
                          <a:effectLst/>
                        </a:rPr>
                        <a:t> </a:t>
                      </a:r>
                      <a:endParaRPr lang="nl-NL" sz="1100" dirty="0">
                        <a:effectLst/>
                        <a:latin typeface="Calibri"/>
                        <a:ea typeface="Calibri"/>
                        <a:cs typeface="Times New Roman"/>
                      </a:endParaRPr>
                    </a:p>
                  </a:txBody>
                  <a:tcPr marL="68338" marR="68338" marT="0" marB="0"/>
                </a:tc>
                <a:tc>
                  <a:txBody>
                    <a:bodyPr/>
                    <a:lstStyle/>
                    <a:p>
                      <a:pPr algn="ctr">
                        <a:lnSpc>
                          <a:spcPct val="150000"/>
                        </a:lnSpc>
                        <a:spcBef>
                          <a:spcPts val="600"/>
                        </a:spcBef>
                        <a:spcAft>
                          <a:spcPts val="0"/>
                        </a:spcAft>
                      </a:pPr>
                      <a:r>
                        <a:rPr lang="en-US" sz="1100">
                          <a:effectLst/>
                        </a:rPr>
                        <a:t>b</a:t>
                      </a:r>
                      <a:endParaRPr lang="nl-NL" sz="1100">
                        <a:effectLst/>
                        <a:latin typeface="Calibri"/>
                        <a:ea typeface="Calibri"/>
                        <a:cs typeface="Times New Roman"/>
                      </a:endParaRPr>
                    </a:p>
                  </a:txBody>
                  <a:tcPr marL="68338" marR="68338" marT="0" marB="0"/>
                </a:tc>
                <a:tc>
                  <a:txBody>
                    <a:bodyPr/>
                    <a:lstStyle/>
                    <a:p>
                      <a:pPr algn="ctr">
                        <a:lnSpc>
                          <a:spcPct val="150000"/>
                        </a:lnSpc>
                        <a:spcBef>
                          <a:spcPts val="600"/>
                        </a:spcBef>
                        <a:spcAft>
                          <a:spcPts val="0"/>
                        </a:spcAft>
                      </a:pPr>
                      <a:r>
                        <a:rPr lang="en-US" sz="1100">
                          <a:effectLst/>
                        </a:rPr>
                        <a:t>SE of b</a:t>
                      </a:r>
                      <a:endParaRPr lang="nl-NL" sz="1100">
                        <a:effectLst/>
                        <a:latin typeface="Calibri"/>
                        <a:ea typeface="Calibri"/>
                        <a:cs typeface="Times New Roman"/>
                      </a:endParaRPr>
                    </a:p>
                  </a:txBody>
                  <a:tcPr marL="68338" marR="68338" marT="0" marB="0"/>
                </a:tc>
                <a:tc>
                  <a:txBody>
                    <a:bodyPr/>
                    <a:lstStyle/>
                    <a:p>
                      <a:pPr algn="ctr">
                        <a:lnSpc>
                          <a:spcPct val="150000"/>
                        </a:lnSpc>
                        <a:spcBef>
                          <a:spcPts val="600"/>
                        </a:spcBef>
                        <a:spcAft>
                          <a:spcPts val="0"/>
                        </a:spcAft>
                      </a:pPr>
                      <a:r>
                        <a:rPr lang="en-US" sz="1100">
                          <a:effectLst/>
                        </a:rPr>
                        <a:t>β</a:t>
                      </a:r>
                      <a:endParaRPr lang="nl-NL" sz="1100">
                        <a:effectLst/>
                        <a:latin typeface="Calibri"/>
                        <a:ea typeface="Calibri"/>
                        <a:cs typeface="Times New Roman"/>
                      </a:endParaRPr>
                    </a:p>
                  </a:txBody>
                  <a:tcPr marL="68338" marR="68338" marT="0" marB="0"/>
                </a:tc>
                <a:tc>
                  <a:txBody>
                    <a:bodyPr/>
                    <a:lstStyle/>
                    <a:p>
                      <a:pPr algn="ctr">
                        <a:lnSpc>
                          <a:spcPct val="150000"/>
                        </a:lnSpc>
                        <a:spcBef>
                          <a:spcPts val="600"/>
                        </a:spcBef>
                        <a:spcAft>
                          <a:spcPts val="0"/>
                        </a:spcAft>
                      </a:pPr>
                      <a:r>
                        <a:rPr lang="en-US" sz="1100">
                          <a:effectLst/>
                        </a:rPr>
                        <a:t>p</a:t>
                      </a:r>
                      <a:endParaRPr lang="nl-NL" sz="1100">
                        <a:effectLst/>
                        <a:latin typeface="Calibri"/>
                        <a:ea typeface="Calibri"/>
                        <a:cs typeface="Times New Roman"/>
                      </a:endParaRPr>
                    </a:p>
                  </a:txBody>
                  <a:tcPr marL="68338" marR="68338" marT="0" marB="0"/>
                </a:tc>
                <a:extLst>
                  <a:ext uri="{0D108BD9-81ED-4DB2-BD59-A6C34878D82A}">
                    <a16:rowId xmlns:a16="http://schemas.microsoft.com/office/drawing/2014/main" xmlns="" val="10000"/>
                  </a:ext>
                </a:extLst>
              </a:tr>
              <a:tr h="4426873">
                <a:tc>
                  <a:txBody>
                    <a:bodyPr/>
                    <a:lstStyle/>
                    <a:p>
                      <a:pPr>
                        <a:lnSpc>
                          <a:spcPct val="150000"/>
                        </a:lnSpc>
                        <a:spcAft>
                          <a:spcPts val="0"/>
                        </a:spcAft>
                        <a:tabLst>
                          <a:tab pos="1530350" algn="l"/>
                        </a:tabLst>
                      </a:pPr>
                      <a:r>
                        <a:rPr lang="en-US" sz="1100" dirty="0">
                          <a:effectLst/>
                        </a:rPr>
                        <a:t>Paths a (predictor </a:t>
                      </a:r>
                      <a:r>
                        <a:rPr lang="en-US" sz="1000" dirty="0">
                          <a:effectLst/>
                          <a:sym typeface="Wingdings"/>
                        </a:rPr>
                        <a:t></a:t>
                      </a:r>
                      <a:r>
                        <a:rPr lang="en-US" sz="1100" dirty="0">
                          <a:effectLst/>
                        </a:rPr>
                        <a:t> mediator)</a:t>
                      </a:r>
                      <a:endParaRPr lang="nl-NL" sz="1100" dirty="0">
                        <a:effectLst/>
                      </a:endParaRPr>
                    </a:p>
                    <a:p>
                      <a:pPr>
                        <a:lnSpc>
                          <a:spcPct val="150000"/>
                        </a:lnSpc>
                        <a:spcAft>
                          <a:spcPts val="0"/>
                        </a:spcAft>
                        <a:tabLst>
                          <a:tab pos="1530350" algn="l"/>
                          <a:tab pos="1710690" algn="l"/>
                        </a:tabLst>
                      </a:pPr>
                      <a:r>
                        <a:rPr lang="en-US" sz="1100" dirty="0">
                          <a:effectLst/>
                        </a:rPr>
                        <a:t>    Dyadic flexibility T1 			</a:t>
                      </a:r>
                      <a:r>
                        <a:rPr lang="en-US" sz="1100" dirty="0">
                          <a:effectLst/>
                          <a:sym typeface="Wingdings"/>
                        </a:rPr>
                        <a:t></a:t>
                      </a:r>
                      <a:r>
                        <a:rPr lang="en-US" sz="1100" dirty="0">
                          <a:effectLst/>
                        </a:rPr>
                        <a:t> Inhibitory control T2</a:t>
                      </a:r>
                      <a:endParaRPr lang="nl-NL" sz="1100" dirty="0">
                        <a:effectLst/>
                      </a:endParaRPr>
                    </a:p>
                    <a:p>
                      <a:pPr>
                        <a:lnSpc>
                          <a:spcPct val="150000"/>
                        </a:lnSpc>
                        <a:spcAft>
                          <a:spcPts val="0"/>
                        </a:spcAft>
                        <a:tabLst>
                          <a:tab pos="1710690" algn="l"/>
                        </a:tabLst>
                      </a:pPr>
                      <a:r>
                        <a:rPr lang="en-US" sz="1100" dirty="0">
                          <a:effectLst/>
                        </a:rPr>
                        <a:t>    Negative affect mother T1	</a:t>
                      </a:r>
                      <a:r>
                        <a:rPr lang="en-US" sz="1100" dirty="0">
                          <a:effectLst/>
                          <a:sym typeface="Wingdings"/>
                        </a:rPr>
                        <a:t></a:t>
                      </a:r>
                      <a:r>
                        <a:rPr lang="en-US" sz="1100" dirty="0">
                          <a:effectLst/>
                        </a:rPr>
                        <a:t> Inhibitory control T2</a:t>
                      </a:r>
                      <a:endParaRPr lang="nl-NL" sz="1100" dirty="0">
                        <a:effectLst/>
                      </a:endParaRPr>
                    </a:p>
                    <a:p>
                      <a:pPr>
                        <a:lnSpc>
                          <a:spcPct val="150000"/>
                        </a:lnSpc>
                        <a:spcAft>
                          <a:spcPts val="0"/>
                        </a:spcAft>
                        <a:tabLst>
                          <a:tab pos="1530350" algn="l"/>
                          <a:tab pos="1710690" algn="l"/>
                        </a:tabLst>
                      </a:pPr>
                      <a:r>
                        <a:rPr lang="en-US" sz="1100" dirty="0">
                          <a:effectLst/>
                        </a:rPr>
                        <a:t>    Flex*</a:t>
                      </a:r>
                      <a:r>
                        <a:rPr lang="en-US" sz="1100" dirty="0" err="1">
                          <a:effectLst/>
                        </a:rPr>
                        <a:t>Neg</a:t>
                      </a:r>
                      <a:r>
                        <a:rPr lang="en-US" sz="1100" dirty="0">
                          <a:effectLst/>
                        </a:rPr>
                        <a:t> T1 				</a:t>
                      </a:r>
                      <a:r>
                        <a:rPr lang="en-US" sz="1100" dirty="0">
                          <a:effectLst/>
                          <a:sym typeface="Wingdings"/>
                        </a:rPr>
                        <a:t></a:t>
                      </a:r>
                      <a:r>
                        <a:rPr lang="en-US" sz="1100" dirty="0">
                          <a:effectLst/>
                        </a:rPr>
                        <a:t> Inhibitory control T2</a:t>
                      </a:r>
                      <a:endParaRPr lang="nl-NL" sz="1100" dirty="0">
                        <a:effectLst/>
                      </a:endParaRPr>
                    </a:p>
                    <a:p>
                      <a:pPr>
                        <a:lnSpc>
                          <a:spcPct val="150000"/>
                        </a:lnSpc>
                        <a:spcAft>
                          <a:spcPts val="0"/>
                        </a:spcAft>
                        <a:tabLst>
                          <a:tab pos="1620520" algn="l"/>
                          <a:tab pos="1710690" algn="l"/>
                        </a:tabLst>
                      </a:pPr>
                      <a:r>
                        <a:rPr lang="en-US" sz="1100" dirty="0">
                          <a:effectLst/>
                        </a:rPr>
                        <a:t>Paths b (mediator </a:t>
                      </a:r>
                      <a:r>
                        <a:rPr lang="en-US" sz="1000" dirty="0">
                          <a:effectLst/>
                          <a:sym typeface="Wingdings"/>
                        </a:rPr>
                        <a:t></a:t>
                      </a:r>
                      <a:r>
                        <a:rPr lang="en-US" sz="1100" dirty="0">
                          <a:effectLst/>
                        </a:rPr>
                        <a:t> outcome)  </a:t>
                      </a:r>
                      <a:endParaRPr lang="nl-NL" sz="1100" dirty="0">
                        <a:effectLst/>
                      </a:endParaRPr>
                    </a:p>
                    <a:p>
                      <a:pPr>
                        <a:lnSpc>
                          <a:spcPct val="150000"/>
                        </a:lnSpc>
                        <a:spcAft>
                          <a:spcPts val="0"/>
                        </a:spcAft>
                        <a:tabLst>
                          <a:tab pos="1620520" algn="l"/>
                          <a:tab pos="1710690" algn="l"/>
                        </a:tabLst>
                      </a:pPr>
                      <a:r>
                        <a:rPr lang="en-US" sz="1100" dirty="0">
                          <a:effectLst/>
                        </a:rPr>
                        <a:t>    Inhibitory control T2 			</a:t>
                      </a:r>
                      <a:r>
                        <a:rPr lang="en-US" sz="1100" dirty="0">
                          <a:effectLst/>
                          <a:sym typeface="Wingdings"/>
                        </a:rPr>
                        <a:t></a:t>
                      </a:r>
                      <a:r>
                        <a:rPr lang="en-US" sz="1100" dirty="0">
                          <a:effectLst/>
                        </a:rPr>
                        <a:t> Hyperactive/impulsive T3</a:t>
                      </a:r>
                      <a:endParaRPr lang="nl-NL" sz="1100" dirty="0">
                        <a:effectLst/>
                      </a:endParaRPr>
                    </a:p>
                    <a:p>
                      <a:pPr>
                        <a:lnSpc>
                          <a:spcPct val="150000"/>
                        </a:lnSpc>
                        <a:spcAft>
                          <a:spcPts val="0"/>
                        </a:spcAft>
                        <a:tabLst>
                          <a:tab pos="1530350" algn="l"/>
                          <a:tab pos="1710690" algn="l"/>
                        </a:tabLst>
                      </a:pPr>
                      <a:r>
                        <a:rPr lang="en-US" sz="1100" dirty="0">
                          <a:effectLst/>
                        </a:rPr>
                        <a:t>    Inhibitory control T2 			</a:t>
                      </a:r>
                      <a:r>
                        <a:rPr lang="en-US" sz="1100" dirty="0">
                          <a:effectLst/>
                          <a:sym typeface="Wingdings"/>
                        </a:rPr>
                        <a:t></a:t>
                      </a:r>
                      <a:r>
                        <a:rPr lang="en-US" sz="1100" dirty="0">
                          <a:effectLst/>
                        </a:rPr>
                        <a:t> Aggression T3</a:t>
                      </a:r>
                      <a:endParaRPr lang="nl-NL" sz="1100" dirty="0">
                        <a:effectLst/>
                      </a:endParaRPr>
                    </a:p>
                    <a:p>
                      <a:pPr>
                        <a:lnSpc>
                          <a:spcPct val="150000"/>
                        </a:lnSpc>
                        <a:spcAft>
                          <a:spcPts val="0"/>
                        </a:spcAft>
                        <a:tabLst>
                          <a:tab pos="1530350" algn="l"/>
                        </a:tabLst>
                      </a:pPr>
                      <a:r>
                        <a:rPr lang="en-US" sz="1100" dirty="0">
                          <a:effectLst/>
                        </a:rPr>
                        <a:t>Paths c’ (mediator </a:t>
                      </a:r>
                      <a:r>
                        <a:rPr lang="en-US" sz="1000" dirty="0">
                          <a:effectLst/>
                          <a:sym typeface="Wingdings"/>
                        </a:rPr>
                        <a:t></a:t>
                      </a:r>
                      <a:r>
                        <a:rPr lang="en-US" sz="1100" dirty="0">
                          <a:effectLst/>
                        </a:rPr>
                        <a:t> outcome)  </a:t>
                      </a:r>
                      <a:endParaRPr lang="nl-NL" sz="1100" dirty="0">
                        <a:effectLst/>
                      </a:endParaRPr>
                    </a:p>
                    <a:p>
                      <a:pPr>
                        <a:lnSpc>
                          <a:spcPct val="150000"/>
                        </a:lnSpc>
                        <a:spcAft>
                          <a:spcPts val="0"/>
                        </a:spcAft>
                        <a:tabLst>
                          <a:tab pos="1710690" algn="l"/>
                        </a:tabLst>
                      </a:pPr>
                      <a:r>
                        <a:rPr lang="en-US" sz="1100" dirty="0">
                          <a:effectLst/>
                        </a:rPr>
                        <a:t>    Dyadic flexibility T1			</a:t>
                      </a:r>
                      <a:r>
                        <a:rPr lang="en-US" sz="1100" dirty="0">
                          <a:effectLst/>
                          <a:sym typeface="Wingdings"/>
                        </a:rPr>
                        <a:t></a:t>
                      </a:r>
                      <a:r>
                        <a:rPr lang="en-US" sz="1100" dirty="0">
                          <a:effectLst/>
                        </a:rPr>
                        <a:t> Hyperactive/impulsive T3</a:t>
                      </a:r>
                      <a:endParaRPr lang="nl-NL" sz="1100" dirty="0">
                        <a:effectLst/>
                      </a:endParaRPr>
                    </a:p>
                    <a:p>
                      <a:pPr>
                        <a:lnSpc>
                          <a:spcPct val="150000"/>
                        </a:lnSpc>
                        <a:spcAft>
                          <a:spcPts val="0"/>
                        </a:spcAft>
                        <a:tabLst>
                          <a:tab pos="1710690" algn="l"/>
                        </a:tabLst>
                      </a:pPr>
                      <a:r>
                        <a:rPr lang="en-US" sz="1100" dirty="0">
                          <a:effectLst/>
                        </a:rPr>
                        <a:t>    Negative affect mother T1	</a:t>
                      </a:r>
                      <a:r>
                        <a:rPr lang="en-US" sz="1100" dirty="0">
                          <a:effectLst/>
                          <a:sym typeface="Wingdings"/>
                        </a:rPr>
                        <a:t></a:t>
                      </a:r>
                      <a:r>
                        <a:rPr lang="en-US" sz="1100" dirty="0">
                          <a:effectLst/>
                        </a:rPr>
                        <a:t> Hyperactive/impulsive T3</a:t>
                      </a:r>
                      <a:endParaRPr lang="nl-NL" sz="1100" dirty="0">
                        <a:effectLst/>
                      </a:endParaRPr>
                    </a:p>
                    <a:p>
                      <a:pPr>
                        <a:lnSpc>
                          <a:spcPct val="150000"/>
                        </a:lnSpc>
                        <a:spcAft>
                          <a:spcPts val="0"/>
                        </a:spcAft>
                        <a:tabLst>
                          <a:tab pos="1710690" algn="l"/>
                        </a:tabLst>
                      </a:pPr>
                      <a:r>
                        <a:rPr lang="en-US" sz="1100" dirty="0">
                          <a:effectLst/>
                        </a:rPr>
                        <a:t>    Flex*</a:t>
                      </a:r>
                      <a:r>
                        <a:rPr lang="en-US" sz="1100" dirty="0" err="1">
                          <a:effectLst/>
                        </a:rPr>
                        <a:t>Neg</a:t>
                      </a:r>
                      <a:r>
                        <a:rPr lang="en-US" sz="1100" dirty="0">
                          <a:effectLst/>
                        </a:rPr>
                        <a:t> T1			</a:t>
                      </a:r>
                      <a:r>
                        <a:rPr lang="en-US" sz="1100" dirty="0">
                          <a:effectLst/>
                          <a:sym typeface="Wingdings"/>
                        </a:rPr>
                        <a:t></a:t>
                      </a:r>
                      <a:r>
                        <a:rPr lang="en-US" sz="1100" dirty="0">
                          <a:effectLst/>
                        </a:rPr>
                        <a:t> Hyperactive/impulsive T3</a:t>
                      </a:r>
                      <a:endParaRPr lang="nl-NL" sz="1100" dirty="0">
                        <a:effectLst/>
                      </a:endParaRPr>
                    </a:p>
                    <a:p>
                      <a:pPr>
                        <a:lnSpc>
                          <a:spcPct val="150000"/>
                        </a:lnSpc>
                        <a:spcAft>
                          <a:spcPts val="0"/>
                        </a:spcAft>
                        <a:tabLst>
                          <a:tab pos="1710690" algn="l"/>
                        </a:tabLst>
                      </a:pPr>
                      <a:r>
                        <a:rPr lang="en-US" sz="1100" dirty="0">
                          <a:effectLst/>
                        </a:rPr>
                        <a:t>    Dyadic flexibility T1			</a:t>
                      </a:r>
                      <a:r>
                        <a:rPr lang="en-US" sz="1100" dirty="0">
                          <a:effectLst/>
                          <a:sym typeface="Wingdings"/>
                        </a:rPr>
                        <a:t></a:t>
                      </a:r>
                      <a:r>
                        <a:rPr lang="en-US" sz="1100" dirty="0">
                          <a:effectLst/>
                        </a:rPr>
                        <a:t> Aggression T3</a:t>
                      </a:r>
                      <a:endParaRPr lang="nl-NL" sz="1100" dirty="0">
                        <a:effectLst/>
                      </a:endParaRPr>
                    </a:p>
                    <a:p>
                      <a:pPr>
                        <a:lnSpc>
                          <a:spcPct val="150000"/>
                        </a:lnSpc>
                        <a:spcAft>
                          <a:spcPts val="0"/>
                        </a:spcAft>
                        <a:tabLst>
                          <a:tab pos="1710690" algn="l"/>
                        </a:tabLst>
                      </a:pPr>
                      <a:r>
                        <a:rPr lang="en-US" sz="1100" dirty="0">
                          <a:effectLst/>
                        </a:rPr>
                        <a:t>    Negative affect mother T1	</a:t>
                      </a:r>
                      <a:r>
                        <a:rPr lang="en-US" sz="1100" dirty="0">
                          <a:effectLst/>
                          <a:sym typeface="Wingdings"/>
                        </a:rPr>
                        <a:t></a:t>
                      </a:r>
                      <a:r>
                        <a:rPr lang="en-US" sz="1100" dirty="0">
                          <a:effectLst/>
                        </a:rPr>
                        <a:t> Aggression T3</a:t>
                      </a:r>
                      <a:endParaRPr lang="nl-NL" sz="1100" dirty="0">
                        <a:effectLst/>
                      </a:endParaRPr>
                    </a:p>
                    <a:p>
                      <a:pPr>
                        <a:lnSpc>
                          <a:spcPct val="150000"/>
                        </a:lnSpc>
                        <a:spcAft>
                          <a:spcPts val="0"/>
                        </a:spcAft>
                        <a:tabLst>
                          <a:tab pos="1710690" algn="l"/>
                        </a:tabLst>
                      </a:pPr>
                      <a:r>
                        <a:rPr lang="en-US" sz="1100" dirty="0">
                          <a:effectLst/>
                        </a:rPr>
                        <a:t>    Flex*</a:t>
                      </a:r>
                      <a:r>
                        <a:rPr lang="en-US" sz="1100" dirty="0" err="1">
                          <a:effectLst/>
                        </a:rPr>
                        <a:t>Neg</a:t>
                      </a:r>
                      <a:r>
                        <a:rPr lang="en-US" sz="1100" dirty="0">
                          <a:effectLst/>
                        </a:rPr>
                        <a:t> T1			</a:t>
                      </a:r>
                      <a:r>
                        <a:rPr lang="en-US" sz="1100" dirty="0">
                          <a:effectLst/>
                          <a:sym typeface="Wingdings"/>
                        </a:rPr>
                        <a:t></a:t>
                      </a:r>
                      <a:r>
                        <a:rPr lang="en-US" sz="1100" dirty="0">
                          <a:effectLst/>
                        </a:rPr>
                        <a:t> Aggression T3</a:t>
                      </a:r>
                      <a:endParaRPr lang="nl-NL" sz="1100" dirty="0">
                        <a:effectLst/>
                      </a:endParaRPr>
                    </a:p>
                    <a:p>
                      <a:pPr>
                        <a:lnSpc>
                          <a:spcPct val="150000"/>
                        </a:lnSpc>
                        <a:spcAft>
                          <a:spcPts val="0"/>
                        </a:spcAft>
                        <a:tabLst>
                          <a:tab pos="1530350" algn="l"/>
                        </a:tabLst>
                      </a:pPr>
                      <a:r>
                        <a:rPr lang="en-US" sz="1100" dirty="0">
                          <a:effectLst/>
                        </a:rPr>
                        <a:t>Stability measures</a:t>
                      </a:r>
                      <a:endParaRPr lang="nl-NL" sz="1100" dirty="0">
                        <a:effectLst/>
                      </a:endParaRPr>
                    </a:p>
                    <a:p>
                      <a:pPr>
                        <a:lnSpc>
                          <a:spcPct val="150000"/>
                        </a:lnSpc>
                        <a:spcAft>
                          <a:spcPts val="0"/>
                        </a:spcAft>
                        <a:tabLst>
                          <a:tab pos="1530350" algn="l"/>
                          <a:tab pos="1710690" algn="l"/>
                        </a:tabLst>
                      </a:pPr>
                      <a:r>
                        <a:rPr lang="en-US" sz="1100" dirty="0">
                          <a:effectLst/>
                        </a:rPr>
                        <a:t>    Hyperactive/impulsive T1	</a:t>
                      </a:r>
                      <a:r>
                        <a:rPr lang="en-US" sz="1100" dirty="0">
                          <a:effectLst/>
                          <a:sym typeface="Wingdings"/>
                        </a:rPr>
                        <a:t></a:t>
                      </a:r>
                      <a:r>
                        <a:rPr lang="en-US" sz="1100" dirty="0">
                          <a:effectLst/>
                        </a:rPr>
                        <a:t> Hyperactive/impulsive T3</a:t>
                      </a:r>
                      <a:endParaRPr lang="nl-NL" sz="1100" dirty="0">
                        <a:effectLst/>
                      </a:endParaRPr>
                    </a:p>
                    <a:p>
                      <a:pPr>
                        <a:lnSpc>
                          <a:spcPct val="150000"/>
                        </a:lnSpc>
                        <a:spcAft>
                          <a:spcPts val="0"/>
                        </a:spcAft>
                        <a:tabLst>
                          <a:tab pos="1710690" algn="l"/>
                        </a:tabLst>
                      </a:pPr>
                      <a:r>
                        <a:rPr lang="en-US" sz="1100" dirty="0">
                          <a:effectLst/>
                        </a:rPr>
                        <a:t>    Aggression T1			</a:t>
                      </a:r>
                      <a:r>
                        <a:rPr lang="en-US" sz="1100" dirty="0">
                          <a:effectLst/>
                          <a:sym typeface="Wingdings"/>
                        </a:rPr>
                        <a:t></a:t>
                      </a:r>
                      <a:r>
                        <a:rPr lang="en-US" sz="1100" dirty="0">
                          <a:effectLst/>
                        </a:rPr>
                        <a:t> Aggression T3 </a:t>
                      </a:r>
                      <a:endParaRPr lang="nl-NL" sz="1100" dirty="0">
                        <a:effectLst/>
                        <a:latin typeface="Calibri"/>
                        <a:ea typeface="Calibri"/>
                        <a:cs typeface="Times New Roman"/>
                      </a:endParaRPr>
                    </a:p>
                  </a:txBody>
                  <a:tcPr marL="68338" marR="68338" marT="0" marB="0"/>
                </a:tc>
                <a:tc>
                  <a:txBody>
                    <a:bodyPr/>
                    <a:lstStyle/>
                    <a:p>
                      <a:pPr>
                        <a:lnSpc>
                          <a:spcPct val="150000"/>
                        </a:lnSpc>
                        <a:spcAft>
                          <a:spcPts val="0"/>
                        </a:spcAft>
                        <a:tabLst>
                          <a:tab pos="236855" algn="dec"/>
                        </a:tabLst>
                      </a:pPr>
                      <a:r>
                        <a:rPr lang="en-US" sz="1100" dirty="0">
                          <a:effectLst/>
                        </a:rPr>
                        <a:t> </a:t>
                      </a:r>
                      <a:endParaRPr lang="nl-NL" sz="1100" dirty="0">
                        <a:effectLst/>
                      </a:endParaRPr>
                    </a:p>
                    <a:p>
                      <a:pPr algn="ctr">
                        <a:lnSpc>
                          <a:spcPct val="150000"/>
                        </a:lnSpc>
                        <a:spcAft>
                          <a:spcPts val="0"/>
                        </a:spcAft>
                        <a:tabLst>
                          <a:tab pos="236855" algn="dec"/>
                        </a:tabLst>
                      </a:pPr>
                      <a:r>
                        <a:rPr lang="en-US" sz="1100" dirty="0">
                          <a:effectLst/>
                        </a:rPr>
                        <a:t>-.08</a:t>
                      </a:r>
                      <a:endParaRPr lang="nl-NL" sz="1100" dirty="0">
                        <a:effectLst/>
                      </a:endParaRPr>
                    </a:p>
                    <a:p>
                      <a:pPr algn="ctr">
                        <a:lnSpc>
                          <a:spcPct val="150000"/>
                        </a:lnSpc>
                        <a:spcAft>
                          <a:spcPts val="0"/>
                        </a:spcAft>
                        <a:tabLst>
                          <a:tab pos="236855" algn="dec"/>
                        </a:tabLst>
                      </a:pPr>
                      <a:r>
                        <a:rPr lang="en-US" sz="1100" dirty="0">
                          <a:effectLst/>
                        </a:rPr>
                        <a:t>-.04</a:t>
                      </a:r>
                      <a:endParaRPr lang="nl-NL" sz="1100" dirty="0">
                        <a:effectLst/>
                      </a:endParaRPr>
                    </a:p>
                    <a:p>
                      <a:pPr algn="ctr">
                        <a:lnSpc>
                          <a:spcPct val="150000"/>
                        </a:lnSpc>
                        <a:spcAft>
                          <a:spcPts val="0"/>
                        </a:spcAft>
                        <a:tabLst>
                          <a:tab pos="236855" algn="dec"/>
                        </a:tabLst>
                      </a:pPr>
                      <a:r>
                        <a:rPr lang="en-US" sz="1100" dirty="0">
                          <a:effectLst/>
                        </a:rPr>
                        <a:t>.01</a:t>
                      </a:r>
                      <a:endParaRPr lang="nl-NL" sz="1100" dirty="0">
                        <a:effectLst/>
                      </a:endParaRPr>
                    </a:p>
                    <a:p>
                      <a:pPr algn="ctr">
                        <a:lnSpc>
                          <a:spcPct val="150000"/>
                        </a:lnSpc>
                        <a:spcAft>
                          <a:spcPts val="0"/>
                        </a:spcAft>
                        <a:tabLst>
                          <a:tab pos="236855" algn="dec"/>
                        </a:tabLst>
                      </a:pPr>
                      <a:r>
                        <a:rPr lang="en-US" sz="1100" dirty="0">
                          <a:effectLst/>
                        </a:rPr>
                        <a:t> </a:t>
                      </a:r>
                      <a:endParaRPr lang="nl-NL" sz="1100" dirty="0">
                        <a:effectLst/>
                      </a:endParaRPr>
                    </a:p>
                    <a:p>
                      <a:pPr algn="ctr">
                        <a:lnSpc>
                          <a:spcPct val="150000"/>
                        </a:lnSpc>
                        <a:spcAft>
                          <a:spcPts val="0"/>
                        </a:spcAft>
                        <a:tabLst>
                          <a:tab pos="236855" algn="dec"/>
                        </a:tabLst>
                      </a:pPr>
                      <a:r>
                        <a:rPr lang="en-US" sz="1100" dirty="0">
                          <a:effectLst/>
                        </a:rPr>
                        <a:t>-8.05</a:t>
                      </a:r>
                      <a:endParaRPr lang="nl-NL" sz="1100" dirty="0">
                        <a:effectLst/>
                      </a:endParaRPr>
                    </a:p>
                    <a:p>
                      <a:pPr algn="ctr">
                        <a:lnSpc>
                          <a:spcPct val="150000"/>
                        </a:lnSpc>
                        <a:spcAft>
                          <a:spcPts val="0"/>
                        </a:spcAft>
                        <a:tabLst>
                          <a:tab pos="236855" algn="dec"/>
                        </a:tabLst>
                      </a:pPr>
                      <a:r>
                        <a:rPr lang="en-US" sz="1100" dirty="0">
                          <a:effectLst/>
                        </a:rPr>
                        <a:t>-2.62</a:t>
                      </a:r>
                      <a:endParaRPr lang="nl-NL" sz="1100" dirty="0">
                        <a:effectLst/>
                      </a:endParaRPr>
                    </a:p>
                    <a:p>
                      <a:pPr algn="ctr">
                        <a:lnSpc>
                          <a:spcPct val="150000"/>
                        </a:lnSpc>
                        <a:spcAft>
                          <a:spcPts val="0"/>
                        </a:spcAft>
                        <a:tabLst>
                          <a:tab pos="236855" algn="dec"/>
                        </a:tabLst>
                      </a:pPr>
                      <a:r>
                        <a:rPr lang="en-US" sz="1100" dirty="0">
                          <a:effectLst/>
                        </a:rPr>
                        <a:t> </a:t>
                      </a:r>
                      <a:endParaRPr lang="nl-NL" sz="1100" dirty="0">
                        <a:effectLst/>
                      </a:endParaRPr>
                    </a:p>
                    <a:p>
                      <a:pPr algn="ctr">
                        <a:lnSpc>
                          <a:spcPct val="150000"/>
                        </a:lnSpc>
                        <a:spcAft>
                          <a:spcPts val="0"/>
                        </a:spcAft>
                        <a:tabLst>
                          <a:tab pos="236855" algn="dec"/>
                        </a:tabLst>
                      </a:pPr>
                      <a:r>
                        <a:rPr lang="en-US" sz="1100" dirty="0">
                          <a:effectLst/>
                        </a:rPr>
                        <a:t>-.12</a:t>
                      </a:r>
                      <a:endParaRPr lang="nl-NL" sz="1100" dirty="0">
                        <a:effectLst/>
                      </a:endParaRPr>
                    </a:p>
                    <a:p>
                      <a:pPr algn="ctr">
                        <a:lnSpc>
                          <a:spcPct val="150000"/>
                        </a:lnSpc>
                        <a:spcAft>
                          <a:spcPts val="0"/>
                        </a:spcAft>
                        <a:tabLst>
                          <a:tab pos="236855" algn="dec"/>
                        </a:tabLst>
                      </a:pPr>
                      <a:r>
                        <a:rPr lang="en-US" sz="1100" dirty="0">
                          <a:effectLst/>
                        </a:rPr>
                        <a:t>-.28</a:t>
                      </a:r>
                      <a:endParaRPr lang="nl-NL" sz="1100" dirty="0">
                        <a:effectLst/>
                      </a:endParaRPr>
                    </a:p>
                    <a:p>
                      <a:pPr algn="ctr">
                        <a:lnSpc>
                          <a:spcPct val="150000"/>
                        </a:lnSpc>
                        <a:spcAft>
                          <a:spcPts val="0"/>
                        </a:spcAft>
                        <a:tabLst>
                          <a:tab pos="236855" algn="dec"/>
                        </a:tabLst>
                      </a:pPr>
                      <a:r>
                        <a:rPr lang="en-US" sz="1100" dirty="0">
                          <a:effectLst/>
                        </a:rPr>
                        <a:t>.13</a:t>
                      </a:r>
                      <a:endParaRPr lang="nl-NL" sz="1100" dirty="0">
                        <a:effectLst/>
                      </a:endParaRPr>
                    </a:p>
                    <a:p>
                      <a:pPr algn="ctr">
                        <a:lnSpc>
                          <a:spcPct val="150000"/>
                        </a:lnSpc>
                        <a:spcAft>
                          <a:spcPts val="0"/>
                        </a:spcAft>
                        <a:tabLst>
                          <a:tab pos="236855" algn="dec"/>
                        </a:tabLst>
                      </a:pPr>
                      <a:r>
                        <a:rPr lang="en-US" sz="1100" dirty="0">
                          <a:effectLst/>
                        </a:rPr>
                        <a:t>.12</a:t>
                      </a:r>
                      <a:endParaRPr lang="nl-NL" sz="1100" dirty="0">
                        <a:effectLst/>
                      </a:endParaRPr>
                    </a:p>
                    <a:p>
                      <a:pPr algn="ctr">
                        <a:lnSpc>
                          <a:spcPct val="150000"/>
                        </a:lnSpc>
                        <a:spcAft>
                          <a:spcPts val="0"/>
                        </a:spcAft>
                        <a:tabLst>
                          <a:tab pos="236855" algn="dec"/>
                        </a:tabLst>
                      </a:pPr>
                      <a:r>
                        <a:rPr lang="en-US" sz="1100" dirty="0">
                          <a:effectLst/>
                        </a:rPr>
                        <a:t>.00</a:t>
                      </a:r>
                      <a:endParaRPr lang="nl-NL" sz="1100" dirty="0">
                        <a:effectLst/>
                      </a:endParaRPr>
                    </a:p>
                    <a:p>
                      <a:pPr algn="ctr">
                        <a:lnSpc>
                          <a:spcPct val="150000"/>
                        </a:lnSpc>
                        <a:spcAft>
                          <a:spcPts val="0"/>
                        </a:spcAft>
                        <a:tabLst>
                          <a:tab pos="236855" algn="dec"/>
                        </a:tabLst>
                      </a:pPr>
                      <a:r>
                        <a:rPr lang="en-US" sz="1100" dirty="0">
                          <a:effectLst/>
                        </a:rPr>
                        <a:t>.36</a:t>
                      </a:r>
                      <a:endParaRPr lang="nl-NL" sz="1100" dirty="0">
                        <a:effectLst/>
                      </a:endParaRPr>
                    </a:p>
                    <a:p>
                      <a:pPr algn="ctr">
                        <a:lnSpc>
                          <a:spcPct val="150000"/>
                        </a:lnSpc>
                        <a:spcAft>
                          <a:spcPts val="0"/>
                        </a:spcAft>
                        <a:tabLst>
                          <a:tab pos="236855" algn="dec"/>
                        </a:tabLst>
                      </a:pPr>
                      <a:r>
                        <a:rPr lang="en-US" sz="1100" dirty="0">
                          <a:effectLst/>
                        </a:rPr>
                        <a:t> </a:t>
                      </a:r>
                      <a:endParaRPr lang="nl-NL" sz="1100" dirty="0">
                        <a:effectLst/>
                      </a:endParaRPr>
                    </a:p>
                    <a:p>
                      <a:pPr algn="ctr">
                        <a:lnSpc>
                          <a:spcPct val="150000"/>
                        </a:lnSpc>
                        <a:spcAft>
                          <a:spcPts val="0"/>
                        </a:spcAft>
                        <a:tabLst>
                          <a:tab pos="236855" algn="dec"/>
                        </a:tabLst>
                      </a:pPr>
                      <a:r>
                        <a:rPr lang="en-US" sz="1100" dirty="0">
                          <a:effectLst/>
                        </a:rPr>
                        <a:t>.26</a:t>
                      </a:r>
                      <a:endParaRPr lang="nl-NL" sz="1100" dirty="0">
                        <a:effectLst/>
                      </a:endParaRPr>
                    </a:p>
                    <a:p>
                      <a:pPr algn="ctr">
                        <a:lnSpc>
                          <a:spcPct val="150000"/>
                        </a:lnSpc>
                        <a:spcAft>
                          <a:spcPts val="0"/>
                        </a:spcAft>
                        <a:tabLst>
                          <a:tab pos="236855" algn="dec"/>
                        </a:tabLst>
                      </a:pPr>
                      <a:r>
                        <a:rPr lang="en-US" sz="1100" dirty="0">
                          <a:effectLst/>
                        </a:rPr>
                        <a:t>.36</a:t>
                      </a:r>
                      <a:endParaRPr lang="nl-NL" sz="1100" dirty="0">
                        <a:effectLst/>
                        <a:latin typeface="Calibri"/>
                        <a:ea typeface="Calibri"/>
                        <a:cs typeface="Times New Roman"/>
                      </a:endParaRPr>
                    </a:p>
                  </a:txBody>
                  <a:tcPr marL="68338" marR="68338" marT="0" marB="0"/>
                </a:tc>
                <a:tc>
                  <a:txBody>
                    <a:bodyPr/>
                    <a:lstStyle/>
                    <a:p>
                      <a:pPr algn="ctr">
                        <a:lnSpc>
                          <a:spcPct val="150000"/>
                        </a:lnSpc>
                        <a:spcAft>
                          <a:spcPts val="0"/>
                        </a:spcAft>
                      </a:pPr>
                      <a:r>
                        <a:rPr lang="en-US" sz="1100">
                          <a:effectLst/>
                        </a:rPr>
                        <a:t> </a:t>
                      </a:r>
                      <a:endParaRPr lang="nl-NL" sz="1100">
                        <a:effectLst/>
                      </a:endParaRPr>
                    </a:p>
                    <a:p>
                      <a:pPr algn="ctr">
                        <a:lnSpc>
                          <a:spcPct val="150000"/>
                        </a:lnSpc>
                        <a:spcAft>
                          <a:spcPts val="0"/>
                        </a:spcAft>
                      </a:pPr>
                      <a:r>
                        <a:rPr lang="en-US" sz="1100">
                          <a:effectLst/>
                        </a:rPr>
                        <a:t>.04</a:t>
                      </a:r>
                      <a:endParaRPr lang="nl-NL" sz="1100">
                        <a:effectLst/>
                      </a:endParaRPr>
                    </a:p>
                    <a:p>
                      <a:pPr algn="ctr">
                        <a:lnSpc>
                          <a:spcPct val="150000"/>
                        </a:lnSpc>
                        <a:spcAft>
                          <a:spcPts val="0"/>
                        </a:spcAft>
                      </a:pPr>
                      <a:r>
                        <a:rPr lang="en-US" sz="1100">
                          <a:effectLst/>
                        </a:rPr>
                        <a:t>.02</a:t>
                      </a:r>
                      <a:endParaRPr lang="nl-NL" sz="1100">
                        <a:effectLst/>
                      </a:endParaRPr>
                    </a:p>
                    <a:p>
                      <a:pPr algn="ctr">
                        <a:lnSpc>
                          <a:spcPct val="150000"/>
                        </a:lnSpc>
                        <a:spcAft>
                          <a:spcPts val="0"/>
                        </a:spcAft>
                      </a:pPr>
                      <a:r>
                        <a:rPr lang="en-US" sz="1100">
                          <a:effectLst/>
                        </a:rPr>
                        <a:t>.01</a:t>
                      </a:r>
                      <a:endParaRPr lang="nl-NL" sz="1100">
                        <a:effectLst/>
                      </a:endParaRPr>
                    </a:p>
                    <a:p>
                      <a:pPr algn="ctr">
                        <a:lnSpc>
                          <a:spcPct val="150000"/>
                        </a:lnSpc>
                        <a:spcAft>
                          <a:spcPts val="0"/>
                        </a:spcAft>
                      </a:pPr>
                      <a:r>
                        <a:rPr lang="en-US" sz="1100">
                          <a:effectLst/>
                        </a:rPr>
                        <a:t> </a:t>
                      </a:r>
                      <a:endParaRPr lang="nl-NL" sz="1100">
                        <a:effectLst/>
                      </a:endParaRPr>
                    </a:p>
                    <a:p>
                      <a:pPr algn="ctr">
                        <a:lnSpc>
                          <a:spcPct val="150000"/>
                        </a:lnSpc>
                        <a:spcAft>
                          <a:spcPts val="0"/>
                        </a:spcAft>
                      </a:pPr>
                      <a:r>
                        <a:rPr lang="en-US" sz="1100">
                          <a:effectLst/>
                        </a:rPr>
                        <a:t>2.61</a:t>
                      </a:r>
                      <a:endParaRPr lang="nl-NL" sz="1100">
                        <a:effectLst/>
                      </a:endParaRPr>
                    </a:p>
                    <a:p>
                      <a:pPr algn="ctr">
                        <a:lnSpc>
                          <a:spcPct val="150000"/>
                        </a:lnSpc>
                        <a:spcAft>
                          <a:spcPts val="0"/>
                        </a:spcAft>
                      </a:pPr>
                      <a:r>
                        <a:rPr lang="en-US" sz="1100">
                          <a:effectLst/>
                        </a:rPr>
                        <a:t>1.80</a:t>
                      </a:r>
                      <a:endParaRPr lang="nl-NL" sz="1100">
                        <a:effectLst/>
                      </a:endParaRPr>
                    </a:p>
                    <a:p>
                      <a:pPr algn="ctr">
                        <a:lnSpc>
                          <a:spcPct val="150000"/>
                        </a:lnSpc>
                        <a:spcAft>
                          <a:spcPts val="0"/>
                        </a:spcAft>
                      </a:pPr>
                      <a:r>
                        <a:rPr lang="en-US" sz="1100">
                          <a:effectLst/>
                        </a:rPr>
                        <a:t> </a:t>
                      </a:r>
                      <a:endParaRPr lang="nl-NL" sz="1100">
                        <a:effectLst/>
                      </a:endParaRPr>
                    </a:p>
                    <a:p>
                      <a:pPr algn="ctr">
                        <a:lnSpc>
                          <a:spcPct val="150000"/>
                        </a:lnSpc>
                        <a:spcAft>
                          <a:spcPts val="0"/>
                        </a:spcAft>
                      </a:pPr>
                      <a:r>
                        <a:rPr lang="en-US" sz="1100">
                          <a:effectLst/>
                        </a:rPr>
                        <a:t>.43</a:t>
                      </a:r>
                      <a:endParaRPr lang="nl-NL" sz="1100">
                        <a:effectLst/>
                      </a:endParaRPr>
                    </a:p>
                    <a:p>
                      <a:pPr algn="ctr">
                        <a:lnSpc>
                          <a:spcPct val="150000"/>
                        </a:lnSpc>
                        <a:spcAft>
                          <a:spcPts val="0"/>
                        </a:spcAft>
                      </a:pPr>
                      <a:r>
                        <a:rPr lang="en-US" sz="1100">
                          <a:effectLst/>
                        </a:rPr>
                        <a:t>.23</a:t>
                      </a:r>
                      <a:endParaRPr lang="nl-NL" sz="1100">
                        <a:effectLst/>
                      </a:endParaRPr>
                    </a:p>
                    <a:p>
                      <a:pPr algn="ctr">
                        <a:lnSpc>
                          <a:spcPct val="150000"/>
                        </a:lnSpc>
                        <a:spcAft>
                          <a:spcPts val="0"/>
                        </a:spcAft>
                      </a:pPr>
                      <a:r>
                        <a:rPr lang="en-US" sz="1100">
                          <a:effectLst/>
                        </a:rPr>
                        <a:t>.06</a:t>
                      </a:r>
                      <a:endParaRPr lang="nl-NL" sz="1100">
                        <a:effectLst/>
                      </a:endParaRPr>
                    </a:p>
                    <a:p>
                      <a:pPr algn="ctr">
                        <a:lnSpc>
                          <a:spcPct val="150000"/>
                        </a:lnSpc>
                        <a:spcAft>
                          <a:spcPts val="0"/>
                        </a:spcAft>
                      </a:pPr>
                      <a:r>
                        <a:rPr lang="en-US" sz="1100">
                          <a:effectLst/>
                        </a:rPr>
                        <a:t>.35</a:t>
                      </a:r>
                      <a:endParaRPr lang="nl-NL" sz="1100">
                        <a:effectLst/>
                      </a:endParaRPr>
                    </a:p>
                    <a:p>
                      <a:pPr algn="ctr">
                        <a:lnSpc>
                          <a:spcPct val="150000"/>
                        </a:lnSpc>
                        <a:spcAft>
                          <a:spcPts val="0"/>
                        </a:spcAft>
                      </a:pPr>
                      <a:r>
                        <a:rPr lang="en-US" sz="1100">
                          <a:effectLst/>
                        </a:rPr>
                        <a:t>.20</a:t>
                      </a:r>
                      <a:endParaRPr lang="nl-NL" sz="1100">
                        <a:effectLst/>
                      </a:endParaRPr>
                    </a:p>
                    <a:p>
                      <a:pPr algn="ctr">
                        <a:lnSpc>
                          <a:spcPct val="150000"/>
                        </a:lnSpc>
                        <a:spcAft>
                          <a:spcPts val="0"/>
                        </a:spcAft>
                      </a:pPr>
                      <a:r>
                        <a:rPr lang="en-US" sz="1100">
                          <a:effectLst/>
                        </a:rPr>
                        <a:t>.36</a:t>
                      </a:r>
                      <a:endParaRPr lang="nl-NL" sz="1100">
                        <a:effectLst/>
                      </a:endParaRPr>
                    </a:p>
                    <a:p>
                      <a:pPr algn="ctr">
                        <a:lnSpc>
                          <a:spcPct val="150000"/>
                        </a:lnSpc>
                        <a:spcAft>
                          <a:spcPts val="0"/>
                        </a:spcAft>
                      </a:pPr>
                      <a:r>
                        <a:rPr lang="en-US" sz="1100">
                          <a:effectLst/>
                        </a:rPr>
                        <a:t> </a:t>
                      </a:r>
                      <a:endParaRPr lang="nl-NL" sz="1100">
                        <a:effectLst/>
                      </a:endParaRPr>
                    </a:p>
                    <a:p>
                      <a:pPr algn="ctr">
                        <a:lnSpc>
                          <a:spcPct val="150000"/>
                        </a:lnSpc>
                        <a:spcAft>
                          <a:spcPts val="0"/>
                        </a:spcAft>
                      </a:pPr>
                      <a:r>
                        <a:rPr lang="en-US" sz="1100">
                          <a:effectLst/>
                        </a:rPr>
                        <a:t>.06</a:t>
                      </a:r>
                      <a:endParaRPr lang="nl-NL" sz="1100">
                        <a:effectLst/>
                      </a:endParaRPr>
                    </a:p>
                    <a:p>
                      <a:pPr algn="ctr">
                        <a:lnSpc>
                          <a:spcPct val="150000"/>
                        </a:lnSpc>
                        <a:spcAft>
                          <a:spcPts val="0"/>
                        </a:spcAft>
                      </a:pPr>
                      <a:r>
                        <a:rPr lang="en-US" sz="1100">
                          <a:effectLst/>
                        </a:rPr>
                        <a:t>.06</a:t>
                      </a:r>
                      <a:endParaRPr lang="nl-NL" sz="1100">
                        <a:effectLst/>
                        <a:latin typeface="Calibri"/>
                        <a:ea typeface="Calibri"/>
                        <a:cs typeface="Times New Roman"/>
                      </a:endParaRPr>
                    </a:p>
                  </a:txBody>
                  <a:tcPr marL="68338" marR="68338" marT="0" marB="0"/>
                </a:tc>
                <a:tc>
                  <a:txBody>
                    <a:bodyPr/>
                    <a:lstStyle/>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-.32</a:t>
                      </a:r>
                      <a:endParaRPr lang="nl-NL" sz="1100" dirty="0">
                        <a:effectLst/>
                      </a:endParaRPr>
                    </a:p>
                    <a:p>
                      <a:pPr algn="ctr">
                        <a:lnSpc>
                          <a:spcPct val="150000"/>
                        </a:lnSpc>
                        <a:spcAft>
                          <a:spcPts val="0"/>
                        </a:spcAft>
                      </a:pPr>
                      <a:r>
                        <a:rPr lang="en-US" sz="1100" dirty="0">
                          <a:effectLst/>
                        </a:rPr>
                        <a:t>-.44</a:t>
                      </a:r>
                      <a:endParaRPr lang="nl-NL" sz="1100" dirty="0">
                        <a:effectLst/>
                      </a:endParaRPr>
                    </a:p>
                    <a:p>
                      <a:pPr algn="ctr">
                        <a:lnSpc>
                          <a:spcPct val="150000"/>
                        </a:lnSpc>
                        <a:spcAft>
                          <a:spcPts val="0"/>
                        </a:spcAft>
                      </a:pPr>
                      <a:r>
                        <a:rPr lang="en-US" sz="1100" dirty="0">
                          <a:effectLst/>
                        </a:rPr>
                        <a:t>.35</a:t>
                      </a:r>
                      <a:endParaRPr lang="nl-NL" sz="1100" dirty="0">
                        <a:effectLst/>
                      </a:endParaRPr>
                    </a:p>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-.46</a:t>
                      </a:r>
                      <a:endParaRPr lang="nl-NL" sz="1100" dirty="0">
                        <a:effectLst/>
                      </a:endParaRPr>
                    </a:p>
                    <a:p>
                      <a:pPr algn="ctr">
                        <a:lnSpc>
                          <a:spcPct val="150000"/>
                        </a:lnSpc>
                        <a:spcAft>
                          <a:spcPts val="0"/>
                        </a:spcAft>
                      </a:pPr>
                      <a:r>
                        <a:rPr lang="en-US" sz="1100" dirty="0">
                          <a:effectLst/>
                        </a:rPr>
                        <a:t>-.17</a:t>
                      </a:r>
                      <a:endParaRPr lang="nl-NL" sz="1100" dirty="0">
                        <a:effectLst/>
                      </a:endParaRPr>
                    </a:p>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-.03</a:t>
                      </a:r>
                      <a:endParaRPr lang="nl-NL" sz="1100" dirty="0">
                        <a:effectLst/>
                      </a:endParaRPr>
                    </a:p>
                    <a:p>
                      <a:pPr algn="ctr">
                        <a:lnSpc>
                          <a:spcPct val="150000"/>
                        </a:lnSpc>
                        <a:spcAft>
                          <a:spcPts val="0"/>
                        </a:spcAft>
                      </a:pPr>
                      <a:r>
                        <a:rPr lang="en-US" sz="1100" dirty="0">
                          <a:effectLst/>
                        </a:rPr>
                        <a:t>-.18</a:t>
                      </a:r>
                      <a:endParaRPr lang="nl-NL" sz="1100" dirty="0">
                        <a:effectLst/>
                      </a:endParaRPr>
                    </a:p>
                    <a:p>
                      <a:pPr algn="ctr">
                        <a:lnSpc>
                          <a:spcPct val="150000"/>
                        </a:lnSpc>
                        <a:spcAft>
                          <a:spcPts val="0"/>
                        </a:spcAft>
                      </a:pPr>
                      <a:r>
                        <a:rPr lang="en-US" sz="1100" dirty="0">
                          <a:effectLst/>
                        </a:rPr>
                        <a:t>.21</a:t>
                      </a:r>
                      <a:endParaRPr lang="nl-NL" sz="1100" dirty="0">
                        <a:effectLst/>
                      </a:endParaRPr>
                    </a:p>
                    <a:p>
                      <a:pPr algn="ctr">
                        <a:lnSpc>
                          <a:spcPct val="150000"/>
                        </a:lnSpc>
                        <a:spcAft>
                          <a:spcPts val="0"/>
                        </a:spcAft>
                      </a:pPr>
                      <a:r>
                        <a:rPr lang="en-US" sz="1100" dirty="0">
                          <a:effectLst/>
                        </a:rPr>
                        <a:t>.03</a:t>
                      </a:r>
                      <a:endParaRPr lang="nl-NL" sz="1100" dirty="0">
                        <a:effectLst/>
                      </a:endParaRPr>
                    </a:p>
                    <a:p>
                      <a:pPr algn="ctr">
                        <a:lnSpc>
                          <a:spcPct val="150000"/>
                        </a:lnSpc>
                        <a:spcAft>
                          <a:spcPts val="0"/>
                        </a:spcAft>
                      </a:pPr>
                      <a:r>
                        <a:rPr lang="en-US" sz="1100" dirty="0">
                          <a:effectLst/>
                        </a:rPr>
                        <a:t>.00</a:t>
                      </a:r>
                      <a:endParaRPr lang="nl-NL" sz="1100" dirty="0">
                        <a:effectLst/>
                      </a:endParaRPr>
                    </a:p>
                    <a:p>
                      <a:pPr algn="ctr">
                        <a:lnSpc>
                          <a:spcPct val="150000"/>
                        </a:lnSpc>
                        <a:spcAft>
                          <a:spcPts val="0"/>
                        </a:spcAft>
                      </a:pPr>
                      <a:r>
                        <a:rPr lang="en-US" sz="1100" dirty="0">
                          <a:effectLst/>
                        </a:rPr>
                        <a:t>.11</a:t>
                      </a:r>
                      <a:endParaRPr lang="nl-NL" sz="1100" dirty="0">
                        <a:effectLst/>
                      </a:endParaRPr>
                    </a:p>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.32</a:t>
                      </a:r>
                      <a:endParaRPr lang="nl-NL" sz="1100" dirty="0">
                        <a:effectLst/>
                      </a:endParaRPr>
                    </a:p>
                    <a:p>
                      <a:pPr algn="ctr">
                        <a:lnSpc>
                          <a:spcPct val="150000"/>
                        </a:lnSpc>
                        <a:spcAft>
                          <a:spcPts val="0"/>
                        </a:spcAft>
                      </a:pPr>
                      <a:r>
                        <a:rPr lang="en-US" sz="1100" dirty="0">
                          <a:effectLst/>
                        </a:rPr>
                        <a:t>.48</a:t>
                      </a:r>
                      <a:endParaRPr lang="nl-NL" sz="1100" dirty="0">
                        <a:effectLst/>
                        <a:latin typeface="Calibri"/>
                        <a:ea typeface="Calibri"/>
                        <a:cs typeface="Times New Roman"/>
                      </a:endParaRPr>
                    </a:p>
                  </a:txBody>
                  <a:tcPr marL="68338" marR="68338" marT="0" marB="0"/>
                </a:tc>
                <a:tc>
                  <a:txBody>
                    <a:bodyPr/>
                    <a:lstStyle/>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.047</a:t>
                      </a:r>
                      <a:endParaRPr lang="nl-NL" sz="1100" dirty="0">
                        <a:effectLst/>
                      </a:endParaRPr>
                    </a:p>
                    <a:p>
                      <a:pPr algn="ctr">
                        <a:lnSpc>
                          <a:spcPct val="150000"/>
                        </a:lnSpc>
                        <a:spcAft>
                          <a:spcPts val="0"/>
                        </a:spcAft>
                      </a:pPr>
                      <a:r>
                        <a:rPr lang="en-US" sz="1100" dirty="0">
                          <a:effectLst/>
                        </a:rPr>
                        <a:t>.042</a:t>
                      </a:r>
                      <a:endParaRPr lang="nl-NL" sz="1100" dirty="0">
                        <a:effectLst/>
                      </a:endParaRPr>
                    </a:p>
                    <a:p>
                      <a:pPr algn="ctr">
                        <a:lnSpc>
                          <a:spcPct val="150000"/>
                        </a:lnSpc>
                        <a:spcAft>
                          <a:spcPts val="0"/>
                        </a:spcAft>
                      </a:pPr>
                      <a:r>
                        <a:rPr lang="en-US" sz="1100" dirty="0">
                          <a:effectLst/>
                        </a:rPr>
                        <a:t>.029</a:t>
                      </a:r>
                      <a:endParaRPr lang="nl-NL" sz="1100" dirty="0">
                        <a:effectLst/>
                      </a:endParaRPr>
                    </a:p>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.002</a:t>
                      </a:r>
                      <a:endParaRPr lang="nl-NL" sz="1100" dirty="0">
                        <a:effectLst/>
                      </a:endParaRPr>
                    </a:p>
                    <a:p>
                      <a:pPr algn="ctr">
                        <a:lnSpc>
                          <a:spcPct val="150000"/>
                        </a:lnSpc>
                        <a:spcAft>
                          <a:spcPts val="0"/>
                        </a:spcAft>
                      </a:pPr>
                      <a:r>
                        <a:rPr lang="en-US" sz="1100" dirty="0">
                          <a:effectLst/>
                        </a:rPr>
                        <a:t>.143</a:t>
                      </a:r>
                      <a:endParaRPr lang="nl-NL" sz="1100" dirty="0">
                        <a:effectLst/>
                      </a:endParaRPr>
                    </a:p>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.782</a:t>
                      </a:r>
                      <a:endParaRPr lang="nl-NL" sz="1100" dirty="0">
                        <a:effectLst/>
                      </a:endParaRPr>
                    </a:p>
                    <a:p>
                      <a:pPr algn="ctr">
                        <a:lnSpc>
                          <a:spcPct val="150000"/>
                        </a:lnSpc>
                        <a:spcAft>
                          <a:spcPts val="0"/>
                        </a:spcAft>
                      </a:pPr>
                      <a:r>
                        <a:rPr lang="en-US" sz="1100" dirty="0">
                          <a:effectLst/>
                        </a:rPr>
                        <a:t>.219</a:t>
                      </a:r>
                      <a:endParaRPr lang="nl-NL" sz="1100" dirty="0">
                        <a:effectLst/>
                      </a:endParaRPr>
                    </a:p>
                    <a:p>
                      <a:pPr algn="ctr">
                        <a:lnSpc>
                          <a:spcPct val="150000"/>
                        </a:lnSpc>
                        <a:spcAft>
                          <a:spcPts val="0"/>
                        </a:spcAft>
                      </a:pPr>
                      <a:r>
                        <a:rPr lang="en-US" sz="1100" dirty="0">
                          <a:effectLst/>
                        </a:rPr>
                        <a:t>.051</a:t>
                      </a:r>
                      <a:endParaRPr lang="nl-NL" sz="1100" dirty="0">
                        <a:effectLst/>
                      </a:endParaRPr>
                    </a:p>
                    <a:p>
                      <a:pPr algn="ctr">
                        <a:lnSpc>
                          <a:spcPct val="150000"/>
                        </a:lnSpc>
                        <a:spcAft>
                          <a:spcPts val="0"/>
                        </a:spcAft>
                      </a:pPr>
                      <a:r>
                        <a:rPr lang="en-US" sz="1100" dirty="0">
                          <a:effectLst/>
                        </a:rPr>
                        <a:t>.733</a:t>
                      </a:r>
                      <a:endParaRPr lang="nl-NL" sz="1100" dirty="0">
                        <a:effectLst/>
                      </a:endParaRPr>
                    </a:p>
                    <a:p>
                      <a:pPr algn="ctr">
                        <a:lnSpc>
                          <a:spcPct val="150000"/>
                        </a:lnSpc>
                        <a:spcAft>
                          <a:spcPts val="0"/>
                        </a:spcAft>
                      </a:pPr>
                      <a:r>
                        <a:rPr lang="en-US" sz="1100" dirty="0">
                          <a:effectLst/>
                        </a:rPr>
                        <a:t>.993</a:t>
                      </a:r>
                      <a:endParaRPr lang="nl-NL" sz="1100" dirty="0">
                        <a:effectLst/>
                      </a:endParaRPr>
                    </a:p>
                    <a:p>
                      <a:pPr algn="ctr">
                        <a:lnSpc>
                          <a:spcPct val="150000"/>
                        </a:lnSpc>
                        <a:spcAft>
                          <a:spcPts val="0"/>
                        </a:spcAft>
                      </a:pPr>
                      <a:r>
                        <a:rPr lang="en-US" sz="1100" dirty="0">
                          <a:effectLst/>
                        </a:rPr>
                        <a:t>.317</a:t>
                      </a:r>
                      <a:endParaRPr lang="nl-NL" sz="1100" dirty="0">
                        <a:effectLst/>
                      </a:endParaRPr>
                    </a:p>
                    <a:p>
                      <a:pPr algn="ctr">
                        <a:lnSpc>
                          <a:spcPct val="150000"/>
                        </a:lnSpc>
                        <a:spcAft>
                          <a:spcPts val="0"/>
                        </a:spcAft>
                      </a:pPr>
                      <a:r>
                        <a:rPr lang="en-US" sz="1100" dirty="0">
                          <a:effectLst/>
                        </a:rPr>
                        <a:t> </a:t>
                      </a:r>
                      <a:endParaRPr lang="nl-NL" sz="1100" dirty="0">
                        <a:effectLst/>
                      </a:endParaRPr>
                    </a:p>
                    <a:p>
                      <a:pPr algn="ctr">
                        <a:lnSpc>
                          <a:spcPct val="150000"/>
                        </a:lnSpc>
                        <a:spcAft>
                          <a:spcPts val="0"/>
                        </a:spcAft>
                      </a:pPr>
                      <a:r>
                        <a:rPr lang="en-US" sz="1100" dirty="0">
                          <a:effectLst/>
                        </a:rPr>
                        <a:t>.000</a:t>
                      </a:r>
                      <a:endParaRPr lang="nl-NL" sz="1100" dirty="0">
                        <a:effectLst/>
                      </a:endParaRPr>
                    </a:p>
                    <a:p>
                      <a:pPr algn="ctr">
                        <a:lnSpc>
                          <a:spcPct val="150000"/>
                        </a:lnSpc>
                        <a:spcAft>
                          <a:spcPts val="0"/>
                        </a:spcAft>
                      </a:pPr>
                      <a:r>
                        <a:rPr lang="en-US" sz="1100" dirty="0">
                          <a:effectLst/>
                        </a:rPr>
                        <a:t>.000</a:t>
                      </a:r>
                      <a:endParaRPr lang="nl-NL" sz="1100" dirty="0">
                        <a:effectLst/>
                        <a:latin typeface="Calibri"/>
                        <a:ea typeface="Calibri"/>
                        <a:cs typeface="Times New Roman"/>
                      </a:endParaRPr>
                    </a:p>
                  </a:txBody>
                  <a:tcPr marL="68338" marR="68338" marT="0" marB="0"/>
                </a:tc>
                <a:extLst>
                  <a:ext uri="{0D108BD9-81ED-4DB2-BD59-A6C34878D82A}">
                    <a16:rowId xmlns:a16="http://schemas.microsoft.com/office/drawing/2014/main" xmlns="" val="10001"/>
                  </a:ext>
                </a:extLst>
              </a:tr>
            </a:tbl>
          </a:graphicData>
        </a:graphic>
      </p:graphicFrame>
      <p:sp>
        <p:nvSpPr>
          <p:cNvPr id="7" name="Rechthoek 6"/>
          <p:cNvSpPr/>
          <p:nvPr/>
        </p:nvSpPr>
        <p:spPr>
          <a:xfrm>
            <a:off x="467544" y="2060848"/>
            <a:ext cx="8208912" cy="7920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467544" y="3043420"/>
            <a:ext cx="8208912" cy="313572"/>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467544" y="5589240"/>
            <a:ext cx="8208912" cy="504056"/>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extBox 2"/>
          <p:cNvSpPr txBox="1"/>
          <p:nvPr/>
        </p:nvSpPr>
        <p:spPr>
          <a:xfrm rot="20355989">
            <a:off x="835808" y="2514286"/>
            <a:ext cx="7175091" cy="2246769"/>
          </a:xfrm>
          <a:prstGeom prst="rect">
            <a:avLst/>
          </a:prstGeom>
          <a:solidFill>
            <a:schemeClr val="accent1">
              <a:lumMod val="40000"/>
              <a:lumOff val="60000"/>
            </a:schemeClr>
          </a:solidFill>
        </p:spPr>
        <p:txBody>
          <a:bodyPr wrap="square" rtlCol="0">
            <a:spAutoFit/>
          </a:bodyPr>
          <a:lstStyle/>
          <a:p>
            <a:pPr>
              <a:lnSpc>
                <a:spcPct val="150000"/>
              </a:lnSpc>
            </a:pPr>
            <a:r>
              <a:rPr lang="en-US" sz="2000" i="1" dirty="0">
                <a:solidFill>
                  <a:srgbClr val="FF0000"/>
                </a:solidFill>
              </a:rPr>
              <a:t>“Since the results from the analyses using a Bayesian estimator yielded similar results regarding the direction of effects, Bayesian results are omitted here. See Appendix for detailed specifications of our Bayesian analysis and results.” </a:t>
            </a:r>
            <a:endParaRPr lang="nl-NL" sz="2000" i="1" dirty="0">
              <a:solidFill>
                <a:srgbClr val="FF0000"/>
              </a:solidFill>
            </a:endParaRPr>
          </a:p>
          <a:p>
            <a:endParaRPr lang="nl-NL" sz="2000" dirty="0"/>
          </a:p>
        </p:txBody>
      </p:sp>
    </p:spTree>
    <p:extLst>
      <p:ext uri="{BB962C8B-B14F-4D97-AF65-F5344CB8AC3E}">
        <p14:creationId xmlns:p14="http://schemas.microsoft.com/office/powerpoint/2010/main" val="191822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Difficulties</a:t>
            </a:r>
            <a:endParaRPr lang="nl-NL" dirty="0"/>
          </a:p>
        </p:txBody>
      </p:sp>
      <p:sp>
        <p:nvSpPr>
          <p:cNvPr id="3" name="Content Placeholder 2"/>
          <p:cNvSpPr>
            <a:spLocks noGrp="1"/>
          </p:cNvSpPr>
          <p:nvPr>
            <p:ph sz="quarter" idx="1"/>
          </p:nvPr>
        </p:nvSpPr>
        <p:spPr/>
        <p:txBody>
          <a:bodyPr/>
          <a:lstStyle/>
          <a:p>
            <a:endParaRPr lang="nl-NL" dirty="0"/>
          </a:p>
          <a:p>
            <a:r>
              <a:rPr lang="nl-NL" dirty="0" err="1"/>
              <a:t>Insecurity</a:t>
            </a:r>
            <a:endParaRPr lang="nl-NL" dirty="0"/>
          </a:p>
          <a:p>
            <a:endParaRPr lang="nl-NL" dirty="0"/>
          </a:p>
          <a:p>
            <a:r>
              <a:rPr lang="nl-NL" dirty="0"/>
              <a:t>TIME</a:t>
            </a:r>
          </a:p>
          <a:p>
            <a:endParaRPr lang="nl-NL" dirty="0"/>
          </a:p>
          <a:p>
            <a:r>
              <a:rPr lang="nl-NL" dirty="0" err="1"/>
              <a:t>Results</a:t>
            </a:r>
            <a:endParaRPr lang="nl-NL" dirty="0"/>
          </a:p>
          <a:p>
            <a:endParaRPr lang="nl-NL" dirty="0"/>
          </a:p>
          <a:p>
            <a:r>
              <a:rPr lang="nl-NL" dirty="0" err="1"/>
              <a:t>Intelligible</a:t>
            </a:r>
            <a:r>
              <a:rPr lang="nl-NL" dirty="0"/>
              <a:t> </a:t>
            </a:r>
            <a:r>
              <a:rPr lang="nl-NL" dirty="0" err="1"/>
              <a:t>writing</a:t>
            </a:r>
            <a:endParaRPr lang="nl-NL" dirty="0"/>
          </a:p>
          <a:p>
            <a:endParaRPr lang="nl-NL" dirty="0"/>
          </a:p>
          <a:p>
            <a:endParaRPr lang="nl-NL" dirty="0"/>
          </a:p>
        </p:txBody>
      </p:sp>
      <p:sp>
        <p:nvSpPr>
          <p:cNvPr id="4" name="AutoShape 4" descr="Afbeeldingsresultaat voor insec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772816"/>
            <a:ext cx="1862968" cy="123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3488" y="2564904"/>
            <a:ext cx="1862968" cy="123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8853" y="3501008"/>
            <a:ext cx="1862968" cy="1228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8" descr="Afbeeldingsresultaat voor confus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57" name="Picture 9"/>
          <p:cNvPicPr>
            <a:picLocks noChangeAspect="1" noChangeArrowheads="1"/>
          </p:cNvPicPr>
          <p:nvPr/>
        </p:nvPicPr>
        <p:blipFill rotWithShape="1">
          <a:blip r:embed="rId5">
            <a:extLst>
              <a:ext uri="{28A0092B-C50C-407E-A947-70E740481C1C}">
                <a14:useLocalDpi xmlns:a14="http://schemas.microsoft.com/office/drawing/2010/main" val="0"/>
              </a:ext>
            </a:extLst>
          </a:blip>
          <a:srcRect t="14264" b="13301"/>
          <a:stretch/>
        </p:blipFill>
        <p:spPr bwMode="auto">
          <a:xfrm>
            <a:off x="6804248" y="4509120"/>
            <a:ext cx="1869639" cy="1239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39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2057"/>
                                        </p:tgtEl>
                                        <p:attrNameLst>
                                          <p:attrName>style.visibility</p:attrName>
                                        </p:attrNameLst>
                                      </p:cBhvr>
                                      <p:to>
                                        <p:strVal val="visible"/>
                                      </p:to>
                                    </p:set>
                                    <p:animEffect transition="in" filter="fade">
                                      <p:cBhvr>
                                        <p:cTn id="12" dur="1000"/>
                                        <p:tgtEl>
                                          <p:spTgt spid="2057"/>
                                        </p:tgtEl>
                                      </p:cBhvr>
                                    </p:animEffect>
                                    <p:anim calcmode="lin" valueType="num">
                                      <p:cBhvr>
                                        <p:cTn id="13" dur="1000" fill="hold"/>
                                        <p:tgtEl>
                                          <p:spTgt spid="2057"/>
                                        </p:tgtEl>
                                        <p:attrNameLst>
                                          <p:attrName>ppt_x</p:attrName>
                                        </p:attrNameLst>
                                      </p:cBhvr>
                                      <p:tavLst>
                                        <p:tav tm="0">
                                          <p:val>
                                            <p:strVal val="#ppt_x"/>
                                          </p:val>
                                        </p:tav>
                                        <p:tav tm="100000">
                                          <p:val>
                                            <p:strVal val="#ppt_x"/>
                                          </p:val>
                                        </p:tav>
                                      </p:tavLst>
                                    </p:anim>
                                    <p:anim calcmode="lin" valueType="num">
                                      <p:cBhvr>
                                        <p:cTn id="14" dur="1000" fill="hold"/>
                                        <p:tgtEl>
                                          <p:spTgt spid="20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NL"/>
          </a:p>
        </p:txBody>
      </p:sp>
      <p:sp>
        <p:nvSpPr>
          <p:cNvPr id="3" name="Content Placeholder 2"/>
          <p:cNvSpPr>
            <a:spLocks noGrp="1"/>
          </p:cNvSpPr>
          <p:nvPr>
            <p:ph sz="quarter" idx="1"/>
          </p:nvPr>
        </p:nvSpPr>
        <p:spPr/>
        <p:txBody>
          <a:bodyPr/>
          <a:lstStyle/>
          <a:p>
            <a:pPr marL="0" indent="0">
              <a:buNone/>
            </a:pPr>
            <a:endParaRPr lang="nl-NL" i="1" dirty="0"/>
          </a:p>
        </p:txBody>
      </p:sp>
      <p:sp>
        <p:nvSpPr>
          <p:cNvPr id="7" name="TextBox 6"/>
          <p:cNvSpPr txBox="1"/>
          <p:nvPr/>
        </p:nvSpPr>
        <p:spPr>
          <a:xfrm>
            <a:off x="650216" y="2276872"/>
            <a:ext cx="7738208" cy="2862322"/>
          </a:xfrm>
          <a:prstGeom prst="rect">
            <a:avLst/>
          </a:prstGeom>
          <a:solidFill>
            <a:schemeClr val="accent1">
              <a:lumMod val="40000"/>
              <a:lumOff val="60000"/>
            </a:schemeClr>
          </a:solidFill>
        </p:spPr>
        <p:txBody>
          <a:bodyPr wrap="square" rtlCol="0">
            <a:spAutoFit/>
          </a:bodyPr>
          <a:lstStyle/>
          <a:p>
            <a:pPr>
              <a:lnSpc>
                <a:spcPct val="150000"/>
              </a:lnSpc>
            </a:pPr>
            <a:r>
              <a:rPr lang="en-US" sz="2000" i="1" dirty="0">
                <a:solidFill>
                  <a:srgbClr val="FF0000"/>
                </a:solidFill>
              </a:rPr>
              <a:t>“Starting values based on the ML-estimates were used and two Markov chains were implemented for each parameter. The Brooks, </a:t>
            </a:r>
            <a:r>
              <a:rPr lang="en-US" sz="2000" i="1" dirty="0" err="1">
                <a:solidFill>
                  <a:srgbClr val="FF0000"/>
                </a:solidFill>
              </a:rPr>
              <a:t>Gelman</a:t>
            </a:r>
            <a:r>
              <a:rPr lang="en-US" sz="2000" i="1" dirty="0">
                <a:solidFill>
                  <a:srgbClr val="FF0000"/>
                </a:solidFill>
              </a:rPr>
              <a:t>, and Rubin (BGR) convergence diagnostic was applied as described in the </a:t>
            </a:r>
            <a:r>
              <a:rPr lang="en-US" sz="2000" i="1" dirty="0" err="1">
                <a:solidFill>
                  <a:srgbClr val="FF0000"/>
                </a:solidFill>
              </a:rPr>
              <a:t>Mplus</a:t>
            </a:r>
            <a:r>
              <a:rPr lang="en-US" sz="2000" i="1" dirty="0">
                <a:solidFill>
                  <a:srgbClr val="FF0000"/>
                </a:solidFill>
              </a:rPr>
              <a:t> manual, but a stricter convergence criterion of 0.01 rather than the default setting of 0.05 was used.”</a:t>
            </a:r>
            <a:endParaRPr lang="nl-NL" sz="2000" i="1" dirty="0">
              <a:solidFill>
                <a:srgbClr val="FF0000"/>
              </a:solidFill>
            </a:endParaRPr>
          </a:p>
        </p:txBody>
      </p:sp>
      <p:sp>
        <p:nvSpPr>
          <p:cNvPr id="5" name="TextBox 4"/>
          <p:cNvSpPr txBox="1"/>
          <p:nvPr/>
        </p:nvSpPr>
        <p:spPr>
          <a:xfrm rot="20659432">
            <a:off x="619191" y="2095783"/>
            <a:ext cx="7992863" cy="3170099"/>
          </a:xfrm>
          <a:prstGeom prst="rect">
            <a:avLst/>
          </a:prstGeom>
          <a:solidFill>
            <a:schemeClr val="accent1">
              <a:lumMod val="40000"/>
              <a:lumOff val="60000"/>
            </a:schemeClr>
          </a:solidFill>
        </p:spPr>
        <p:txBody>
          <a:bodyPr wrap="square" rtlCol="0">
            <a:spAutoFit/>
          </a:bodyPr>
          <a:lstStyle/>
          <a:p>
            <a:pPr>
              <a:lnSpc>
                <a:spcPct val="150000"/>
              </a:lnSpc>
            </a:pPr>
            <a:r>
              <a:rPr lang="en-US" sz="2000" i="1" dirty="0">
                <a:solidFill>
                  <a:srgbClr val="FF0000"/>
                </a:solidFill>
              </a:rPr>
              <a:t>“We specified an initial burn-in phase of 500,000 iterations, with a fixed number of post burn-in iterations of also 500,000. The number of iterations were established after checking the BGR diagnostic and visually inspecting trace plots for each model parameter (i.e., both Markov chains had to be visually stacked with a constant mean and variance in the post burn-in portion of the chain).” </a:t>
            </a:r>
            <a:endParaRPr lang="nl-NL" sz="2000" i="1" dirty="0">
              <a:solidFill>
                <a:srgbClr val="FF0000"/>
              </a:solidFill>
            </a:endParaRPr>
          </a:p>
          <a:p>
            <a:endParaRPr lang="nl-NL" sz="2000" dirty="0"/>
          </a:p>
        </p:txBody>
      </p:sp>
      <p:sp>
        <p:nvSpPr>
          <p:cNvPr id="6" name="TextBox 5"/>
          <p:cNvSpPr txBox="1"/>
          <p:nvPr/>
        </p:nvSpPr>
        <p:spPr>
          <a:xfrm rot="861456">
            <a:off x="555688" y="2068316"/>
            <a:ext cx="7738208" cy="3170099"/>
          </a:xfrm>
          <a:prstGeom prst="rect">
            <a:avLst/>
          </a:prstGeom>
          <a:solidFill>
            <a:schemeClr val="accent1">
              <a:lumMod val="40000"/>
              <a:lumOff val="60000"/>
            </a:schemeClr>
          </a:solidFill>
        </p:spPr>
        <p:txBody>
          <a:bodyPr wrap="square" rtlCol="0">
            <a:spAutoFit/>
          </a:bodyPr>
          <a:lstStyle/>
          <a:p>
            <a:pPr>
              <a:lnSpc>
                <a:spcPct val="150000"/>
              </a:lnSpc>
            </a:pPr>
            <a:r>
              <a:rPr lang="en-US" sz="2000" i="1" dirty="0">
                <a:solidFill>
                  <a:srgbClr val="FF0000"/>
                </a:solidFill>
              </a:rPr>
              <a:t>“Three parameter estimates did exceed the bias level of |1|%, but this was due to the small value of the estimates (e.g., -.079 and -.078), for which differences in estimates of only </a:t>
            </a:r>
            <a:r>
              <a:rPr lang="en-US" sz="2000" i="1" dirty="0" err="1">
                <a:solidFill>
                  <a:srgbClr val="FF0000"/>
                </a:solidFill>
              </a:rPr>
              <a:t>Δb</a:t>
            </a:r>
            <a:r>
              <a:rPr lang="en-US" sz="2000" i="1" dirty="0">
                <a:solidFill>
                  <a:srgbClr val="FF0000"/>
                </a:solidFill>
              </a:rPr>
              <a:t> =  .001 are already postulated as biased. Hence, these differences in estimates were not considered as problematic and our post burn-in value of 500,000 was deemed sufficient.”</a:t>
            </a:r>
            <a:endParaRPr lang="nl-NL" sz="2000" i="1" dirty="0">
              <a:solidFill>
                <a:srgbClr val="FF0000"/>
              </a:solidFill>
            </a:endParaRPr>
          </a:p>
          <a:p>
            <a:endParaRPr lang="nl-NL" sz="2000" dirty="0"/>
          </a:p>
        </p:txBody>
      </p:sp>
    </p:spTree>
    <p:extLst>
      <p:ext uri="{BB962C8B-B14F-4D97-AF65-F5344CB8AC3E}">
        <p14:creationId xmlns:p14="http://schemas.microsoft.com/office/powerpoint/2010/main" val="92918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Thesis research </a:t>
            </a:r>
            <a:r>
              <a:rPr lang="nl-NL" dirty="0" err="1"/>
              <a:t>aims</a:t>
            </a:r>
            <a:endParaRPr lang="nl-NL" dirty="0"/>
          </a:p>
        </p:txBody>
      </p:sp>
      <p:sp>
        <p:nvSpPr>
          <p:cNvPr id="3" name="Tijdelijke aanduiding voor inhoud 2"/>
          <p:cNvSpPr>
            <a:spLocks noGrp="1"/>
          </p:cNvSpPr>
          <p:nvPr>
            <p:ph sz="quarter" idx="1"/>
          </p:nvPr>
        </p:nvSpPr>
        <p:spPr>
          <a:xfrm>
            <a:off x="301752" y="1527048"/>
            <a:ext cx="8503920" cy="2117976"/>
          </a:xfrm>
        </p:spPr>
        <p:txBody>
          <a:bodyPr>
            <a:normAutofit/>
          </a:bodyPr>
          <a:lstStyle/>
          <a:p>
            <a:endParaRPr lang="en-US" sz="2400" dirty="0"/>
          </a:p>
          <a:p>
            <a:r>
              <a:rPr lang="en-US" sz="2400" dirty="0"/>
              <a:t>Do affective dyadic flexibility (structure) and maternal negative affect (content) on the micro level indirectly predict increases in preschoolers’ externalizing problem behaviors at the macro level?</a:t>
            </a:r>
            <a:endParaRPr lang="nl-NL" sz="2400" dirty="0"/>
          </a:p>
          <a:p>
            <a:endParaRPr lang="nl-NL" sz="2400" dirty="0"/>
          </a:p>
          <a:p>
            <a:endParaRPr lang="en-US" sz="2000" dirty="0"/>
          </a:p>
          <a:p>
            <a:endParaRPr lang="nl-NL" sz="2000"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332" b="5003"/>
          <a:stretch/>
        </p:blipFill>
        <p:spPr bwMode="auto">
          <a:xfrm>
            <a:off x="5796135" y="3789040"/>
            <a:ext cx="2824037" cy="1920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jdelijke aanduiding voor inhoud 2"/>
          <p:cNvSpPr txBox="1">
            <a:spLocks/>
          </p:cNvSpPr>
          <p:nvPr/>
        </p:nvSpPr>
        <p:spPr>
          <a:xfrm>
            <a:off x="260269" y="3645024"/>
            <a:ext cx="5319843" cy="249637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400" dirty="0"/>
              <a:t>Does inhibitory control serve as important mechanism underlying the relation between mother-child interchanges (micro) and externalizing problem behaviors (macro)</a:t>
            </a:r>
          </a:p>
          <a:p>
            <a:endParaRPr lang="nl-NL" sz="2400" dirty="0"/>
          </a:p>
          <a:p>
            <a:endParaRPr lang="en-US" sz="2000" dirty="0"/>
          </a:p>
          <a:p>
            <a:endParaRPr lang="nl-NL" sz="2000" dirty="0"/>
          </a:p>
        </p:txBody>
      </p:sp>
    </p:spTree>
    <p:extLst>
      <p:ext uri="{BB962C8B-B14F-4D97-AF65-F5344CB8AC3E}">
        <p14:creationId xmlns:p14="http://schemas.microsoft.com/office/powerpoint/2010/main" val="325305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25"/>
                                      </p:to>
                                    </p:set>
                                    <p:animEffect filter="image" prLst="opacity: 0.2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Thesis </a:t>
            </a:r>
            <a:r>
              <a:rPr lang="nl-NL" dirty="0" err="1"/>
              <a:t>method</a:t>
            </a:r>
            <a:endParaRPr lang="nl-NL" dirty="0"/>
          </a:p>
        </p:txBody>
      </p:sp>
      <p:sp>
        <p:nvSpPr>
          <p:cNvPr id="3" name="Tijdelijke aanduiding voor inhoud 2"/>
          <p:cNvSpPr>
            <a:spLocks noGrp="1"/>
          </p:cNvSpPr>
          <p:nvPr>
            <p:ph sz="quarter" idx="1"/>
          </p:nvPr>
        </p:nvSpPr>
        <p:spPr>
          <a:xfrm>
            <a:off x="301752" y="1527048"/>
            <a:ext cx="8503920" cy="4782272"/>
          </a:xfrm>
        </p:spPr>
        <p:txBody>
          <a:bodyPr>
            <a:normAutofit/>
          </a:bodyPr>
          <a:lstStyle/>
          <a:p>
            <a:pPr>
              <a:lnSpc>
                <a:spcPct val="114000"/>
              </a:lnSpc>
            </a:pPr>
            <a:r>
              <a:rPr lang="nl-NL" sz="2400" dirty="0" err="1"/>
              <a:t>Predominantly</a:t>
            </a:r>
            <a:r>
              <a:rPr lang="nl-NL" sz="2400" dirty="0"/>
              <a:t> </a:t>
            </a:r>
            <a:r>
              <a:rPr lang="nl-NL" sz="2400" dirty="0" err="1"/>
              <a:t>clinically</a:t>
            </a:r>
            <a:r>
              <a:rPr lang="nl-NL" sz="2400" dirty="0"/>
              <a:t> </a:t>
            </a:r>
            <a:r>
              <a:rPr lang="nl-NL" sz="2400" dirty="0" err="1"/>
              <a:t>referred</a:t>
            </a:r>
            <a:r>
              <a:rPr lang="nl-NL" sz="2400" dirty="0"/>
              <a:t> sample</a:t>
            </a:r>
            <a:r>
              <a:rPr lang="nl-NL" sz="2400" i="1" dirty="0"/>
              <a:t> (N</a:t>
            </a:r>
            <a:r>
              <a:rPr lang="nl-NL" sz="2400" dirty="0"/>
              <a:t> = 173)</a:t>
            </a:r>
          </a:p>
          <a:p>
            <a:pPr>
              <a:lnSpc>
                <a:spcPct val="114000"/>
              </a:lnSpc>
            </a:pPr>
            <a:r>
              <a:rPr lang="nl-NL" sz="2400" dirty="0" err="1"/>
              <a:t>Preschoolers</a:t>
            </a:r>
            <a:r>
              <a:rPr lang="nl-NL" sz="2400" dirty="0"/>
              <a:t> (3.5 – 5.5 </a:t>
            </a:r>
            <a:r>
              <a:rPr lang="nl-NL" sz="2400" dirty="0" err="1"/>
              <a:t>years</a:t>
            </a:r>
            <a:r>
              <a:rPr lang="nl-NL" sz="2400" dirty="0"/>
              <a:t>) </a:t>
            </a:r>
            <a:r>
              <a:rPr lang="nl-NL" sz="2400" dirty="0" err="1"/>
              <a:t>and</a:t>
            </a:r>
            <a:r>
              <a:rPr lang="nl-NL" sz="2400" dirty="0"/>
              <a:t> </a:t>
            </a:r>
            <a:r>
              <a:rPr lang="nl-NL" sz="2400" dirty="0" err="1"/>
              <a:t>their</a:t>
            </a:r>
            <a:r>
              <a:rPr lang="nl-NL" sz="2400" dirty="0"/>
              <a:t> </a:t>
            </a:r>
            <a:r>
              <a:rPr lang="nl-NL" sz="2400" dirty="0" err="1"/>
              <a:t>mothers</a:t>
            </a:r>
            <a:endParaRPr lang="nl-NL" sz="2400" dirty="0"/>
          </a:p>
          <a:p>
            <a:pPr>
              <a:lnSpc>
                <a:spcPct val="114000"/>
              </a:lnSpc>
              <a:spcAft>
                <a:spcPts val="2400"/>
              </a:spcAft>
            </a:pPr>
            <a:r>
              <a:rPr lang="nl-NL" sz="2400" dirty="0"/>
              <a:t>3 Timepoints (9 </a:t>
            </a:r>
            <a:r>
              <a:rPr lang="nl-NL" sz="2400" dirty="0" err="1"/>
              <a:t>month</a:t>
            </a:r>
            <a:r>
              <a:rPr lang="nl-NL" sz="2400" dirty="0"/>
              <a:t> interval) :</a:t>
            </a:r>
            <a:endParaRPr lang="nl-NL" sz="1800" dirty="0">
              <a:solidFill>
                <a:schemeClr val="tx1"/>
              </a:solidFill>
            </a:endParaRPr>
          </a:p>
          <a:p>
            <a:pPr marL="538163" lvl="3"/>
            <a:r>
              <a:rPr lang="nl-NL" sz="1800" dirty="0">
                <a:solidFill>
                  <a:schemeClr val="tx1"/>
                </a:solidFill>
              </a:rPr>
              <a:t>T1: </a:t>
            </a:r>
            <a:r>
              <a:rPr lang="nl-NL" sz="1800" dirty="0" err="1">
                <a:solidFill>
                  <a:schemeClr val="tx1"/>
                </a:solidFill>
              </a:rPr>
              <a:t>Mother-child</a:t>
            </a:r>
            <a:r>
              <a:rPr lang="nl-NL" sz="1800" dirty="0">
                <a:solidFill>
                  <a:schemeClr val="tx1"/>
                </a:solidFill>
              </a:rPr>
              <a:t> </a:t>
            </a:r>
            <a:r>
              <a:rPr lang="nl-NL" sz="1800" dirty="0" err="1">
                <a:solidFill>
                  <a:schemeClr val="tx1"/>
                </a:solidFill>
              </a:rPr>
              <a:t>interactions</a:t>
            </a:r>
            <a:r>
              <a:rPr lang="nl-NL" sz="1800" dirty="0">
                <a:solidFill>
                  <a:schemeClr val="tx1"/>
                </a:solidFill>
              </a:rPr>
              <a:t> in real time</a:t>
            </a:r>
          </a:p>
          <a:p>
            <a:pPr marL="803275" lvl="4"/>
            <a:r>
              <a:rPr lang="nl-NL" sz="1600" dirty="0" err="1">
                <a:solidFill>
                  <a:schemeClr val="tx1">
                    <a:lumMod val="65000"/>
                    <a:lumOff val="35000"/>
                  </a:schemeClr>
                </a:solidFill>
              </a:rPr>
              <a:t>Relationship</a:t>
            </a:r>
            <a:r>
              <a:rPr lang="nl-NL" sz="1600" dirty="0">
                <a:solidFill>
                  <a:schemeClr val="tx1">
                    <a:lumMod val="65000"/>
                    <a:lumOff val="35000"/>
                  </a:schemeClr>
                </a:solidFill>
              </a:rPr>
              <a:t> Affect </a:t>
            </a:r>
            <a:r>
              <a:rPr lang="nl-NL" sz="1600" dirty="0" err="1">
                <a:solidFill>
                  <a:schemeClr val="tx1">
                    <a:lumMod val="65000"/>
                    <a:lumOff val="35000"/>
                  </a:schemeClr>
                </a:solidFill>
              </a:rPr>
              <a:t>Coding</a:t>
            </a:r>
            <a:r>
              <a:rPr lang="nl-NL" sz="1600" dirty="0">
                <a:solidFill>
                  <a:schemeClr val="tx1">
                    <a:lumMod val="65000"/>
                    <a:lumOff val="35000"/>
                  </a:schemeClr>
                </a:solidFill>
              </a:rPr>
              <a:t> System </a:t>
            </a:r>
          </a:p>
          <a:p>
            <a:pPr marL="803275" lvl="4">
              <a:spcAft>
                <a:spcPts val="600"/>
              </a:spcAft>
            </a:pPr>
            <a:r>
              <a:rPr lang="nl-NL" sz="1600" dirty="0">
                <a:solidFill>
                  <a:schemeClr val="tx1">
                    <a:lumMod val="65000"/>
                    <a:lumOff val="35000"/>
                  </a:schemeClr>
                </a:solidFill>
              </a:rPr>
              <a:t>State Space </a:t>
            </a:r>
            <a:r>
              <a:rPr lang="nl-NL" sz="1600" dirty="0" err="1">
                <a:solidFill>
                  <a:schemeClr val="tx1">
                    <a:lumMod val="65000"/>
                    <a:lumOff val="35000"/>
                  </a:schemeClr>
                </a:solidFill>
              </a:rPr>
              <a:t>Grids</a:t>
            </a:r>
            <a:endParaRPr lang="nl-NL" sz="1600" dirty="0">
              <a:solidFill>
                <a:schemeClr val="tx1">
                  <a:lumMod val="65000"/>
                  <a:lumOff val="35000"/>
                </a:schemeClr>
              </a:solidFill>
            </a:endParaRPr>
          </a:p>
          <a:p>
            <a:pPr marL="538163" lvl="3"/>
            <a:r>
              <a:rPr lang="nl-NL" sz="1800" dirty="0">
                <a:solidFill>
                  <a:schemeClr val="tx1"/>
                </a:solidFill>
              </a:rPr>
              <a:t>T2: </a:t>
            </a:r>
            <a:r>
              <a:rPr lang="nl-NL" sz="1800" dirty="0" err="1">
                <a:solidFill>
                  <a:schemeClr val="tx1"/>
                </a:solidFill>
              </a:rPr>
              <a:t>Inhibitory</a:t>
            </a:r>
            <a:r>
              <a:rPr lang="nl-NL" sz="1800" dirty="0">
                <a:solidFill>
                  <a:schemeClr val="tx1"/>
                </a:solidFill>
              </a:rPr>
              <a:t> control </a:t>
            </a:r>
            <a:r>
              <a:rPr lang="nl-NL" sz="1800" dirty="0" err="1">
                <a:solidFill>
                  <a:schemeClr val="tx1"/>
                </a:solidFill>
              </a:rPr>
              <a:t>tasks</a:t>
            </a:r>
            <a:endParaRPr lang="nl-NL" sz="1800" dirty="0">
              <a:solidFill>
                <a:schemeClr val="tx1"/>
              </a:solidFill>
            </a:endParaRPr>
          </a:p>
          <a:p>
            <a:pPr marL="803275" lvl="4">
              <a:spcAft>
                <a:spcPts val="600"/>
              </a:spcAft>
            </a:pPr>
            <a:r>
              <a:rPr lang="nl-NL" sz="1600" dirty="0">
                <a:solidFill>
                  <a:schemeClr val="tx1">
                    <a:lumMod val="65000"/>
                    <a:lumOff val="35000"/>
                  </a:schemeClr>
                </a:solidFill>
              </a:rPr>
              <a:t>Go-No-Go; School </a:t>
            </a:r>
            <a:r>
              <a:rPr lang="nl-NL" sz="1600" dirty="0" err="1">
                <a:solidFill>
                  <a:schemeClr val="tx1">
                    <a:lumMod val="65000"/>
                    <a:lumOff val="35000"/>
                  </a:schemeClr>
                </a:solidFill>
              </a:rPr>
              <a:t>Shape</a:t>
            </a:r>
            <a:r>
              <a:rPr lang="nl-NL" sz="1600" dirty="0">
                <a:solidFill>
                  <a:schemeClr val="tx1">
                    <a:lumMod val="65000"/>
                    <a:lumOff val="35000"/>
                  </a:schemeClr>
                </a:solidFill>
              </a:rPr>
              <a:t> </a:t>
            </a:r>
            <a:r>
              <a:rPr lang="nl-NL" sz="1600" dirty="0" err="1">
                <a:solidFill>
                  <a:schemeClr val="tx1">
                    <a:lumMod val="65000"/>
                    <a:lumOff val="35000"/>
                  </a:schemeClr>
                </a:solidFill>
              </a:rPr>
              <a:t>Inhibit</a:t>
            </a:r>
            <a:r>
              <a:rPr lang="nl-NL" sz="1600" dirty="0">
                <a:solidFill>
                  <a:schemeClr val="tx1">
                    <a:lumMod val="65000"/>
                    <a:lumOff val="35000"/>
                  </a:schemeClr>
                </a:solidFill>
              </a:rPr>
              <a:t>; Snack Delay</a:t>
            </a:r>
          </a:p>
          <a:p>
            <a:pPr marL="538163" lvl="3"/>
            <a:r>
              <a:rPr lang="nl-NL" sz="1800" dirty="0">
                <a:solidFill>
                  <a:schemeClr val="tx1"/>
                </a:solidFill>
              </a:rPr>
              <a:t>T3: C-TRF1.5-5 </a:t>
            </a:r>
          </a:p>
          <a:p>
            <a:pPr marL="803275" lvl="4"/>
            <a:r>
              <a:rPr lang="nl-NL" sz="1600" dirty="0" err="1">
                <a:solidFill>
                  <a:schemeClr val="tx1">
                    <a:lumMod val="65000"/>
                    <a:lumOff val="35000"/>
                  </a:schemeClr>
                </a:solidFill>
              </a:rPr>
              <a:t>Hyperactive</a:t>
            </a:r>
            <a:r>
              <a:rPr lang="nl-NL" sz="1600" dirty="0">
                <a:solidFill>
                  <a:schemeClr val="tx1">
                    <a:lumMod val="65000"/>
                    <a:lumOff val="35000"/>
                  </a:schemeClr>
                </a:solidFill>
              </a:rPr>
              <a:t>/</a:t>
            </a:r>
            <a:r>
              <a:rPr lang="nl-NL" sz="1600" dirty="0" err="1">
                <a:solidFill>
                  <a:schemeClr val="tx1">
                    <a:lumMod val="65000"/>
                    <a:lumOff val="35000"/>
                  </a:schemeClr>
                </a:solidFill>
              </a:rPr>
              <a:t>impulsive</a:t>
            </a:r>
            <a:r>
              <a:rPr lang="nl-NL" sz="1600" dirty="0">
                <a:solidFill>
                  <a:schemeClr val="tx1">
                    <a:lumMod val="65000"/>
                    <a:lumOff val="35000"/>
                  </a:schemeClr>
                </a:solidFill>
              </a:rPr>
              <a:t> </a:t>
            </a:r>
            <a:r>
              <a:rPr lang="nl-NL" sz="1600" dirty="0" err="1">
                <a:solidFill>
                  <a:schemeClr val="tx1">
                    <a:lumMod val="65000"/>
                    <a:lumOff val="35000"/>
                  </a:schemeClr>
                </a:solidFill>
              </a:rPr>
              <a:t>behavior</a:t>
            </a:r>
            <a:r>
              <a:rPr lang="nl-NL" sz="1600" dirty="0">
                <a:solidFill>
                  <a:schemeClr val="tx1">
                    <a:lumMod val="65000"/>
                    <a:lumOff val="35000"/>
                  </a:schemeClr>
                </a:solidFill>
              </a:rPr>
              <a:t> </a:t>
            </a:r>
            <a:r>
              <a:rPr lang="nl-NL" sz="1600" dirty="0" err="1">
                <a:solidFill>
                  <a:schemeClr val="tx1">
                    <a:lumMod val="65000"/>
                    <a:lumOff val="35000"/>
                  </a:schemeClr>
                </a:solidFill>
              </a:rPr>
              <a:t>and</a:t>
            </a:r>
            <a:r>
              <a:rPr lang="nl-NL" sz="1600" dirty="0">
                <a:solidFill>
                  <a:schemeClr val="tx1">
                    <a:lumMod val="65000"/>
                    <a:lumOff val="35000"/>
                  </a:schemeClr>
                </a:solidFill>
              </a:rPr>
              <a:t> </a:t>
            </a:r>
            <a:r>
              <a:rPr lang="nl-NL" sz="1600" dirty="0" err="1">
                <a:solidFill>
                  <a:schemeClr val="tx1">
                    <a:lumMod val="65000"/>
                    <a:lumOff val="35000"/>
                  </a:schemeClr>
                </a:solidFill>
              </a:rPr>
              <a:t>aggression</a:t>
            </a:r>
            <a:endParaRPr lang="nl-NL" sz="1600" dirty="0">
              <a:solidFill>
                <a:schemeClr val="tx1">
                  <a:lumMod val="65000"/>
                  <a:lumOff val="35000"/>
                </a:schemeClr>
              </a:solidFill>
            </a:endParaRPr>
          </a:p>
          <a:p>
            <a:endParaRPr lang="nl-NL" dirty="0"/>
          </a:p>
          <a:p>
            <a:endParaRPr lang="nl-NL" dirty="0"/>
          </a:p>
          <a:p>
            <a:endParaRPr lang="nl-NL" dirty="0"/>
          </a:p>
          <a:p>
            <a:endParaRPr lang="nl-NL" dirty="0"/>
          </a:p>
          <a:p>
            <a:endParaRPr lang="nl-NL" dirty="0"/>
          </a:p>
          <a:p>
            <a:pPr lvl="1"/>
            <a:endParaRPr lang="nl-NL" dirty="0"/>
          </a:p>
        </p:txBody>
      </p:sp>
      <p:pic>
        <p:nvPicPr>
          <p:cNvPr id="6" name="Afbeelding 5"/>
          <p:cNvPicPr/>
          <p:nvPr/>
        </p:nvPicPr>
        <p:blipFill rotWithShape="1">
          <a:blip r:embed="rId2">
            <a:grayscl/>
            <a:extLst>
              <a:ext uri="{28A0092B-C50C-407E-A947-70E740481C1C}">
                <a14:useLocalDpi xmlns:a14="http://schemas.microsoft.com/office/drawing/2010/main" val="0"/>
              </a:ext>
            </a:extLst>
          </a:blip>
          <a:srcRect t="8243"/>
          <a:stretch/>
        </p:blipFill>
        <p:spPr bwMode="auto">
          <a:xfrm>
            <a:off x="6156176" y="3212976"/>
            <a:ext cx="2592288" cy="2376265"/>
          </a:xfrm>
          <a:prstGeom prst="rect">
            <a:avLst/>
          </a:prstGeom>
          <a:ln>
            <a:noFill/>
          </a:ln>
          <a:extLst>
            <a:ext uri="{53640926-AAD7-44D8-BBD7-CCE9431645EC}">
              <a14:shadowObscured xmlns:a14="http://schemas.microsoft.com/office/drawing/2010/main"/>
            </a:ext>
          </a:extLst>
        </p:spPr>
      </p:pic>
      <p:sp>
        <p:nvSpPr>
          <p:cNvPr id="5" name="Content Placeholder 2"/>
          <p:cNvSpPr txBox="1">
            <a:spLocks/>
          </p:cNvSpPr>
          <p:nvPr/>
        </p:nvSpPr>
        <p:spPr>
          <a:xfrm>
            <a:off x="395536" y="5877272"/>
            <a:ext cx="8496944" cy="442846"/>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tabLst>
                <a:tab pos="446088" algn="l"/>
              </a:tabLst>
            </a:pPr>
            <a:r>
              <a:rPr lang="nl-NL" sz="1200" dirty="0"/>
              <a:t>Schoemaker, K., </a:t>
            </a:r>
            <a:r>
              <a:rPr lang="nl-NL" sz="1200" dirty="0" err="1"/>
              <a:t>Bunte</a:t>
            </a:r>
            <a:r>
              <a:rPr lang="nl-NL" sz="1200" dirty="0"/>
              <a:t>, T., Wiebe, S.A., </a:t>
            </a:r>
            <a:r>
              <a:rPr lang="nl-NL" sz="1200" dirty="0" err="1"/>
              <a:t>Espy</a:t>
            </a:r>
            <a:r>
              <a:rPr lang="nl-NL" sz="1200" dirty="0"/>
              <a:t>, K.A., </a:t>
            </a:r>
            <a:r>
              <a:rPr lang="nl-NL" sz="1200" dirty="0" err="1"/>
              <a:t>Deković</a:t>
            </a:r>
            <a:r>
              <a:rPr lang="nl-NL" sz="1200" dirty="0"/>
              <a:t>, M., &amp; Matthys, W. (2012). Executive </a:t>
            </a:r>
            <a:r>
              <a:rPr lang="nl-NL" sz="1200" dirty="0" err="1"/>
              <a:t>function</a:t>
            </a:r>
            <a:r>
              <a:rPr lang="nl-NL" sz="1200" dirty="0"/>
              <a:t> deficits in 	</a:t>
            </a:r>
            <a:r>
              <a:rPr lang="nl-NL" sz="1200" dirty="0" err="1"/>
              <a:t>preschool</a:t>
            </a:r>
            <a:r>
              <a:rPr lang="nl-NL" sz="1200" dirty="0"/>
              <a:t>  </a:t>
            </a:r>
            <a:r>
              <a:rPr lang="nl-NL" sz="1200" dirty="0" err="1"/>
              <a:t>children</a:t>
            </a:r>
            <a:r>
              <a:rPr lang="nl-NL" sz="1200" dirty="0"/>
              <a:t> </a:t>
            </a:r>
            <a:r>
              <a:rPr lang="nl-NL" sz="1200" dirty="0" err="1"/>
              <a:t>with</a:t>
            </a:r>
            <a:r>
              <a:rPr lang="nl-NL" sz="1200" dirty="0"/>
              <a:t> ADHD </a:t>
            </a:r>
            <a:r>
              <a:rPr lang="nl-NL" sz="1200" dirty="0" err="1"/>
              <a:t>and</a:t>
            </a:r>
            <a:r>
              <a:rPr lang="nl-NL" sz="1200" dirty="0"/>
              <a:t> DBD.</a:t>
            </a:r>
            <a:r>
              <a:rPr lang="nl-NL" sz="1200" i="1" dirty="0"/>
              <a:t> Journal of Child </a:t>
            </a:r>
            <a:r>
              <a:rPr lang="nl-NL" sz="1200" i="1" dirty="0" err="1"/>
              <a:t>Psychology</a:t>
            </a:r>
            <a:r>
              <a:rPr lang="nl-NL" sz="1200" i="1" dirty="0"/>
              <a:t> </a:t>
            </a:r>
            <a:r>
              <a:rPr lang="nl-NL" sz="1200" i="1" dirty="0" err="1"/>
              <a:t>and</a:t>
            </a:r>
            <a:r>
              <a:rPr lang="nl-NL" sz="1200" i="1" dirty="0"/>
              <a:t> </a:t>
            </a:r>
            <a:r>
              <a:rPr lang="nl-NL" sz="1200" i="1" dirty="0" err="1"/>
              <a:t>Psychiatry</a:t>
            </a:r>
            <a:r>
              <a:rPr lang="nl-NL" sz="1200" i="1" dirty="0"/>
              <a:t>, 53, </a:t>
            </a:r>
            <a:r>
              <a:rPr lang="nl-NL" sz="1200" dirty="0"/>
              <a:t>111-119.</a:t>
            </a:r>
            <a:endParaRPr lang="nl-NL" dirty="0"/>
          </a:p>
        </p:txBody>
      </p:sp>
    </p:spTree>
    <p:extLst>
      <p:ext uri="{BB962C8B-B14F-4D97-AF65-F5344CB8AC3E}">
        <p14:creationId xmlns:p14="http://schemas.microsoft.com/office/powerpoint/2010/main" val="215714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9" presetClass="emph" presetSubtype="0" nodeType="withEffect">
                                  <p:stCondLst>
                                    <p:cond delay="0"/>
                                  </p:stCondLst>
                                  <p:childTnLst>
                                    <p:set>
                                      <p:cBhvr rctx="PPT">
                                        <p:cTn id="12" dur="indefinite"/>
                                        <p:tgtEl>
                                          <p:spTgt spid="3">
                                            <p:txEl>
                                              <p:pRg st="0" end="0"/>
                                            </p:txEl>
                                          </p:spTgt>
                                        </p:tgtEl>
                                        <p:attrNameLst>
                                          <p:attrName>style.opacity</p:attrName>
                                        </p:attrNameLst>
                                      </p:cBhvr>
                                      <p:to>
                                        <p:strVal val="0.25"/>
                                      </p:to>
                                    </p:set>
                                    <p:animEffect filter="image" prLst="opacity: 0.25">
                                      <p:cBhvr rctx="IE">
                                        <p:cTn id="13" dur="indefinite"/>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9" presetClass="emph" presetSubtype="0" nodeType="withEffect">
                                  <p:stCondLst>
                                    <p:cond delay="0"/>
                                  </p:stCondLst>
                                  <p:childTnLst>
                                    <p:set>
                                      <p:cBhvr rctx="PPT">
                                        <p:cTn id="19" dur="indefinite"/>
                                        <p:tgtEl>
                                          <p:spTgt spid="3">
                                            <p:txEl>
                                              <p:pRg st="1" end="1"/>
                                            </p:txEl>
                                          </p:spTgt>
                                        </p:tgtEl>
                                        <p:attrNameLst>
                                          <p:attrName>style.opacity</p:attrName>
                                        </p:attrNameLst>
                                      </p:cBhvr>
                                      <p:to>
                                        <p:strVal val="0.25"/>
                                      </p:to>
                                    </p:set>
                                    <p:animEffect filter="image" prLst="opacity: 0.25">
                                      <p:cBhvr rctx="IE">
                                        <p:cTn id="20" dur="indefinite"/>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752" y="227667"/>
            <a:ext cx="8534400" cy="758952"/>
          </a:xfrm>
        </p:spPr>
        <p:txBody>
          <a:bodyPr/>
          <a:lstStyle/>
          <a:p>
            <a:r>
              <a:rPr lang="nl-NL" dirty="0"/>
              <a:t>Thesis </a:t>
            </a:r>
            <a:r>
              <a:rPr lang="nl-NL" dirty="0" err="1"/>
              <a:t>conceptual</a:t>
            </a:r>
            <a:r>
              <a:rPr lang="nl-NL" dirty="0"/>
              <a:t> model</a:t>
            </a:r>
          </a:p>
        </p:txBody>
      </p:sp>
      <p:sp>
        <p:nvSpPr>
          <p:cNvPr id="4" name="Tijdelijke aanduiding voor inhoud 3"/>
          <p:cNvSpPr>
            <a:spLocks noGrp="1"/>
          </p:cNvSpPr>
          <p:nvPr>
            <p:ph sz="quarter" idx="1"/>
          </p:nvPr>
        </p:nvSpPr>
        <p:spPr/>
        <p:txBody>
          <a:bodyPr/>
          <a:lstStyle/>
          <a:p>
            <a:endParaRPr lang="nl-NL" dirty="0"/>
          </a:p>
        </p:txBody>
      </p:sp>
      <p:grpSp>
        <p:nvGrpSpPr>
          <p:cNvPr id="25" name="Groep 24"/>
          <p:cNvGrpSpPr/>
          <p:nvPr/>
        </p:nvGrpSpPr>
        <p:grpSpPr>
          <a:xfrm>
            <a:off x="467544" y="1556792"/>
            <a:ext cx="8208912" cy="4608512"/>
            <a:chOff x="0" y="0"/>
            <a:chExt cx="5494020" cy="2762250"/>
          </a:xfrm>
        </p:grpSpPr>
        <p:sp>
          <p:nvSpPr>
            <p:cNvPr id="26" name="Tekstvak 66"/>
            <p:cNvSpPr txBox="1"/>
            <p:nvPr/>
          </p:nvSpPr>
          <p:spPr>
            <a:xfrm>
              <a:off x="0" y="0"/>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Dyadic Flexibility T1</a:t>
              </a:r>
              <a:endParaRPr lang="nl-NL"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7" name="Tekstvak 67"/>
            <p:cNvSpPr txBox="1"/>
            <p:nvPr/>
          </p:nvSpPr>
          <p:spPr>
            <a:xfrm>
              <a:off x="0" y="581025"/>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endPar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Negative Affect</a:t>
              </a:r>
              <a:endParaRPr lang="nl-NL"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Mother T1</a:t>
              </a:r>
              <a:endParaRPr lang="nl-NL"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nl-NL"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8" name="Tekstvak 68"/>
            <p:cNvSpPr txBox="1"/>
            <p:nvPr/>
          </p:nvSpPr>
          <p:spPr>
            <a:xfrm>
              <a:off x="0" y="1743075"/>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Hyperactive/</a:t>
              </a:r>
              <a:endParaRPr lang="nl-NL"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impulsive T1</a:t>
              </a:r>
              <a:endParaRPr lang="nl-NL"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nl-NL"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9" name="Tekstvak 69"/>
            <p:cNvSpPr txBox="1"/>
            <p:nvPr/>
          </p:nvSpPr>
          <p:spPr>
            <a:xfrm>
              <a:off x="0" y="2324100"/>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400" b="1">
                  <a:solidFill>
                    <a:srgbClr val="002060"/>
                  </a:solidFill>
                  <a:effectLst/>
                  <a:latin typeface="Tahoma" panose="020B0604030504040204" pitchFamily="34" charset="0"/>
                  <a:ea typeface="Tahoma" panose="020B0604030504040204" pitchFamily="34" charset="0"/>
                  <a:cs typeface="Tahoma" panose="020B0604030504040204" pitchFamily="34" charset="0"/>
                </a:rPr>
                <a:t>Aggression T1</a:t>
              </a:r>
              <a:endParaRPr lang="nl-NL" sz="1400" b="1">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grpSp>
          <p:nvGrpSpPr>
            <p:cNvPr id="30" name="Groep 29"/>
            <p:cNvGrpSpPr/>
            <p:nvPr/>
          </p:nvGrpSpPr>
          <p:grpSpPr>
            <a:xfrm>
              <a:off x="2095500" y="552450"/>
              <a:ext cx="1304925" cy="595313"/>
              <a:chOff x="0" y="0"/>
              <a:chExt cx="1304925" cy="595313"/>
            </a:xfrm>
          </p:grpSpPr>
          <p:sp>
            <p:nvSpPr>
              <p:cNvPr id="41" name="Ovaal 40"/>
              <p:cNvSpPr/>
              <p:nvPr/>
            </p:nvSpPr>
            <p:spPr>
              <a:xfrm>
                <a:off x="0" y="0"/>
                <a:ext cx="1304925" cy="504825"/>
              </a:xfrm>
              <a:prstGeom prst="ellipse">
                <a:avLst/>
              </a:prstGeom>
              <a:solidFill>
                <a:schemeClr val="accent1"/>
              </a:solidFill>
              <a:ln w="381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sz="1400" b="1">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2" name="Tekstvak 72"/>
              <p:cNvSpPr txBox="1"/>
              <p:nvPr/>
            </p:nvSpPr>
            <p:spPr>
              <a:xfrm>
                <a:off x="28575" y="138113"/>
                <a:ext cx="1238250" cy="4572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1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Inhibitory Control T2</a:t>
                </a:r>
                <a:endParaRPr lang="nl-NL" sz="14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grpSp>
        <p:sp>
          <p:nvSpPr>
            <p:cNvPr id="31" name="Tekstvak 73"/>
            <p:cNvSpPr txBox="1"/>
            <p:nvPr/>
          </p:nvSpPr>
          <p:spPr>
            <a:xfrm>
              <a:off x="4400550" y="295275"/>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400" b="1">
                  <a:solidFill>
                    <a:srgbClr val="002060"/>
                  </a:solidFill>
                  <a:effectLst/>
                  <a:latin typeface="Tahoma" panose="020B0604030504040204" pitchFamily="34" charset="0"/>
                  <a:ea typeface="Tahoma" panose="020B0604030504040204" pitchFamily="34" charset="0"/>
                  <a:cs typeface="Tahoma" panose="020B0604030504040204" pitchFamily="34" charset="0"/>
                </a:rPr>
                <a:t>Hyperactive/</a:t>
              </a:r>
              <a:endParaRPr lang="nl-NL" sz="1400" b="1">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n-US" sz="1400" b="1">
                  <a:solidFill>
                    <a:srgbClr val="002060"/>
                  </a:solidFill>
                  <a:effectLst/>
                  <a:latin typeface="Tahoma" panose="020B0604030504040204" pitchFamily="34" charset="0"/>
                  <a:ea typeface="Tahoma" panose="020B0604030504040204" pitchFamily="34" charset="0"/>
                  <a:cs typeface="Tahoma" panose="020B0604030504040204" pitchFamily="34" charset="0"/>
                </a:rPr>
                <a:t>impulsive T3</a:t>
              </a:r>
              <a:endParaRPr lang="nl-NL" sz="1400" b="1">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2" name="Tekstvak 74"/>
            <p:cNvSpPr txBox="1"/>
            <p:nvPr/>
          </p:nvSpPr>
          <p:spPr>
            <a:xfrm>
              <a:off x="4400550" y="876300"/>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400" b="1">
                  <a:solidFill>
                    <a:srgbClr val="002060"/>
                  </a:solidFill>
                  <a:effectLst/>
                  <a:latin typeface="Tahoma" panose="020B0604030504040204" pitchFamily="34" charset="0"/>
                  <a:ea typeface="Tahoma" panose="020B0604030504040204" pitchFamily="34" charset="0"/>
                  <a:cs typeface="Tahoma" panose="020B0604030504040204" pitchFamily="34" charset="0"/>
                </a:rPr>
                <a:t>Aggression T3</a:t>
              </a:r>
              <a:endParaRPr lang="nl-NL" sz="1400" b="1">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3" name="Tekstvak 75"/>
            <p:cNvSpPr txBox="1"/>
            <p:nvPr/>
          </p:nvSpPr>
          <p:spPr>
            <a:xfrm>
              <a:off x="0" y="1162050"/>
              <a:ext cx="1093470" cy="438150"/>
            </a:xfrm>
            <a:prstGeom prst="rect">
              <a:avLst/>
            </a:prstGeom>
            <a:solidFill>
              <a:schemeClr val="accent1"/>
            </a:solidFill>
            <a:ln w="38100">
              <a:solidFill>
                <a:srgbClr val="00206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400" b="1">
                  <a:solidFill>
                    <a:srgbClr val="002060"/>
                  </a:solidFill>
                  <a:effectLst/>
                  <a:latin typeface="Tahoma" panose="020B0604030504040204" pitchFamily="34" charset="0"/>
                  <a:ea typeface="Tahoma" panose="020B0604030504040204" pitchFamily="34" charset="0"/>
                  <a:cs typeface="Tahoma" panose="020B0604030504040204" pitchFamily="34" charset="0"/>
                </a:rPr>
                <a:t>Flex*Neg T1</a:t>
              </a:r>
              <a:endParaRPr lang="nl-NL" sz="1400" b="1">
                <a:solidFill>
                  <a:srgbClr val="002060"/>
                </a:solidFill>
                <a:effectLst/>
                <a:latin typeface="Tahoma" panose="020B0604030504040204" pitchFamily="34" charset="0"/>
                <a:ea typeface="Tahoma" panose="020B0604030504040204" pitchFamily="34" charset="0"/>
                <a:cs typeface="Tahoma" panose="020B0604030504040204" pitchFamily="34" charset="0"/>
              </a:endParaRPr>
            </a:p>
          </p:txBody>
        </p:sp>
        <p:cxnSp>
          <p:nvCxnSpPr>
            <p:cNvPr id="34" name="Rechte verbindingslijn met pijl 33"/>
            <p:cNvCxnSpPr/>
            <p:nvPr/>
          </p:nvCxnSpPr>
          <p:spPr>
            <a:xfrm flipV="1">
              <a:off x="1104900" y="800100"/>
              <a:ext cx="990600" cy="581025"/>
            </a:xfrm>
            <a:prstGeom prst="straightConnector1">
              <a:avLst/>
            </a:prstGeom>
            <a:ln w="381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Rechte verbindingslijn met pijl 34"/>
            <p:cNvCxnSpPr/>
            <p:nvPr/>
          </p:nvCxnSpPr>
          <p:spPr>
            <a:xfrm flipV="1">
              <a:off x="3400425" y="504825"/>
              <a:ext cx="1000125" cy="295275"/>
            </a:xfrm>
            <a:prstGeom prst="straightConnector1">
              <a:avLst/>
            </a:prstGeom>
            <a:ln w="381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Rechte verbindingslijn met pijl 35"/>
            <p:cNvCxnSpPr/>
            <p:nvPr/>
          </p:nvCxnSpPr>
          <p:spPr>
            <a:xfrm>
              <a:off x="3400425" y="809625"/>
              <a:ext cx="1000125" cy="295275"/>
            </a:xfrm>
            <a:prstGeom prst="straightConnector1">
              <a:avLst/>
            </a:prstGeom>
            <a:ln w="381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Rechte verbindingslijn met pijl 36"/>
            <p:cNvCxnSpPr/>
            <p:nvPr/>
          </p:nvCxnSpPr>
          <p:spPr>
            <a:xfrm flipV="1">
              <a:off x="1095375" y="733425"/>
              <a:ext cx="3648075" cy="1247776"/>
            </a:xfrm>
            <a:prstGeom prst="straightConnector1">
              <a:avLst/>
            </a:prstGeom>
            <a:ln w="38100">
              <a:solidFill>
                <a:srgbClr val="00206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Rechte verbindingslijn met pijl 37"/>
            <p:cNvCxnSpPr/>
            <p:nvPr/>
          </p:nvCxnSpPr>
          <p:spPr>
            <a:xfrm flipV="1">
              <a:off x="1095375" y="1314450"/>
              <a:ext cx="3600450" cy="1247776"/>
            </a:xfrm>
            <a:prstGeom prst="straightConnector1">
              <a:avLst/>
            </a:prstGeom>
            <a:ln w="38100">
              <a:solidFill>
                <a:srgbClr val="00206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Rechte verbindingslijn met pijl 38"/>
            <p:cNvCxnSpPr/>
            <p:nvPr/>
          </p:nvCxnSpPr>
          <p:spPr>
            <a:xfrm>
              <a:off x="1104900" y="219075"/>
              <a:ext cx="990600" cy="581025"/>
            </a:xfrm>
            <a:prstGeom prst="straightConnector1">
              <a:avLst/>
            </a:prstGeom>
            <a:ln w="381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Rechte verbindingslijn met pijl 39"/>
            <p:cNvCxnSpPr/>
            <p:nvPr/>
          </p:nvCxnSpPr>
          <p:spPr>
            <a:xfrm>
              <a:off x="1104900" y="800100"/>
              <a:ext cx="1000125" cy="0"/>
            </a:xfrm>
            <a:prstGeom prst="straightConnector1">
              <a:avLst/>
            </a:prstGeom>
            <a:ln w="381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 name="Tekstvak 2"/>
          <p:cNvSpPr txBox="1"/>
          <p:nvPr/>
        </p:nvSpPr>
        <p:spPr>
          <a:xfrm>
            <a:off x="4794016" y="5600753"/>
            <a:ext cx="4026456" cy="461665"/>
          </a:xfrm>
          <a:prstGeom prst="rect">
            <a:avLst/>
          </a:prstGeom>
          <a:noFill/>
        </p:spPr>
        <p:txBody>
          <a:bodyPr wrap="square" rtlCol="0">
            <a:spAutoFit/>
          </a:bodyPr>
          <a:lstStyle/>
          <a:p>
            <a:pPr marL="285750" indent="-285750">
              <a:buFont typeface="Arial" panose="020B0604020202020204" pitchFamily="34" charset="0"/>
              <a:buChar char="•"/>
            </a:pPr>
            <a:r>
              <a:rPr lang="nl-NL" sz="2400" dirty="0" err="1"/>
              <a:t>Path</a:t>
            </a:r>
            <a:r>
              <a:rPr lang="nl-NL" sz="2400" dirty="0"/>
              <a:t> analysis (MLR)</a:t>
            </a:r>
          </a:p>
        </p:txBody>
      </p:sp>
    </p:spTree>
    <p:extLst>
      <p:ext uri="{BB962C8B-B14F-4D97-AF65-F5344CB8AC3E}">
        <p14:creationId xmlns:p14="http://schemas.microsoft.com/office/powerpoint/2010/main" val="724342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0540" y="1984438"/>
            <a:ext cx="1084522" cy="1084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nl-NL" dirty="0"/>
              <a:t>How </a:t>
            </a:r>
            <a:r>
              <a:rPr lang="nl-NL" dirty="0" err="1"/>
              <a:t>it</a:t>
            </a:r>
            <a:r>
              <a:rPr lang="nl-NL" dirty="0"/>
              <a:t> </a:t>
            </a:r>
            <a:r>
              <a:rPr lang="nl-NL" dirty="0" err="1"/>
              <a:t>all</a:t>
            </a:r>
            <a:r>
              <a:rPr lang="nl-NL" dirty="0"/>
              <a:t> </a:t>
            </a:r>
            <a:r>
              <a:rPr lang="nl-NL" dirty="0" err="1"/>
              <a:t>started</a:t>
            </a:r>
            <a:r>
              <a:rPr lang="nl-NL" dirty="0"/>
              <a:t>…</a:t>
            </a:r>
          </a:p>
        </p:txBody>
      </p:sp>
      <p:sp>
        <p:nvSpPr>
          <p:cNvPr id="3" name="Content Placeholder 2"/>
          <p:cNvSpPr>
            <a:spLocks noGrp="1"/>
          </p:cNvSpPr>
          <p:nvPr>
            <p:ph sz="quarter" idx="1"/>
          </p:nvPr>
        </p:nvSpPr>
        <p:spPr>
          <a:xfrm>
            <a:off x="301752" y="1527048"/>
            <a:ext cx="8503920" cy="4134200"/>
          </a:xfrm>
        </p:spPr>
        <p:txBody>
          <a:bodyPr/>
          <a:lstStyle/>
          <a:p>
            <a:endParaRPr lang="nl-NL" dirty="0"/>
          </a:p>
          <a:p>
            <a:r>
              <a:rPr lang="nl-NL" dirty="0">
                <a:sym typeface="Wingdings" panose="05000000000000000000" pitchFamily="2" charset="2"/>
              </a:rPr>
              <a:t>Bootstrapping  model </a:t>
            </a:r>
            <a:r>
              <a:rPr lang="nl-NL" dirty="0" err="1">
                <a:sym typeface="Wingdings" panose="05000000000000000000" pitchFamily="2" charset="2"/>
              </a:rPr>
              <a:t>problems</a:t>
            </a:r>
            <a:endParaRPr lang="nl-NL" dirty="0">
              <a:sym typeface="Wingdings" panose="05000000000000000000" pitchFamily="2" charset="2"/>
            </a:endParaRPr>
          </a:p>
          <a:p>
            <a:endParaRPr lang="nl-NL" dirty="0">
              <a:sym typeface="Wingdings" panose="05000000000000000000" pitchFamily="2" charset="2"/>
            </a:endParaRPr>
          </a:p>
          <a:p>
            <a:endParaRPr lang="nl-NL" dirty="0">
              <a:sym typeface="Wingdings" panose="05000000000000000000" pitchFamily="2" charset="2"/>
            </a:endParaRPr>
          </a:p>
          <a:p>
            <a:pPr marL="0" indent="0">
              <a:buNone/>
            </a:pPr>
            <a:endParaRPr lang="nl-NL" dirty="0">
              <a:sym typeface="Wingdings" panose="05000000000000000000" pitchFamily="2" charset="2"/>
            </a:endParaRPr>
          </a:p>
          <a:p>
            <a:r>
              <a:rPr lang="nl-NL" dirty="0" err="1">
                <a:sym typeface="Wingdings" panose="05000000000000000000" pitchFamily="2" charset="2"/>
              </a:rPr>
              <a:t>Friend</a:t>
            </a:r>
            <a:r>
              <a:rPr lang="nl-NL" dirty="0">
                <a:sym typeface="Wingdings" panose="05000000000000000000" pitchFamily="2" charset="2"/>
              </a:rPr>
              <a:t>/</a:t>
            </a:r>
            <a:r>
              <a:rPr lang="nl-NL" dirty="0" err="1">
                <a:sym typeface="Wingdings" panose="05000000000000000000" pitchFamily="2" charset="2"/>
              </a:rPr>
              <a:t>statistician</a:t>
            </a:r>
            <a:r>
              <a:rPr lang="nl-NL" dirty="0">
                <a:sym typeface="Wingdings" panose="05000000000000000000" pitchFamily="2" charset="2"/>
              </a:rPr>
              <a:t>?  	</a:t>
            </a:r>
          </a:p>
          <a:p>
            <a:r>
              <a:rPr lang="nl-NL" dirty="0" err="1">
                <a:sym typeface="Wingdings" panose="05000000000000000000" pitchFamily="2" charset="2"/>
              </a:rPr>
              <a:t>Mplus</a:t>
            </a:r>
            <a:r>
              <a:rPr lang="nl-NL" dirty="0">
                <a:sym typeface="Wingdings" panose="05000000000000000000" pitchFamily="2" charset="2"/>
              </a:rPr>
              <a:t> </a:t>
            </a:r>
            <a:r>
              <a:rPr lang="nl-NL" dirty="0" err="1">
                <a:sym typeface="Wingdings" panose="05000000000000000000" pitchFamily="2" charset="2"/>
              </a:rPr>
              <a:t>Discussion</a:t>
            </a:r>
            <a:r>
              <a:rPr lang="nl-NL" dirty="0">
                <a:sym typeface="Wingdings" panose="05000000000000000000" pitchFamily="2" charset="2"/>
              </a:rPr>
              <a:t> Board?</a:t>
            </a:r>
          </a:p>
          <a:p>
            <a:r>
              <a:rPr lang="nl-NL" dirty="0" err="1">
                <a:sym typeface="Wingdings" panose="05000000000000000000" pitchFamily="2" charset="2"/>
              </a:rPr>
              <a:t>Literature</a:t>
            </a:r>
            <a:r>
              <a:rPr lang="nl-NL" dirty="0">
                <a:sym typeface="Wingdings" panose="05000000000000000000" pitchFamily="2" charset="2"/>
              </a:rPr>
              <a:t>?  		</a:t>
            </a:r>
          </a:p>
          <a:p>
            <a:pPr marL="0" indent="0">
              <a:buNone/>
            </a:pPr>
            <a:endParaRPr lang="nl-NL" dirty="0">
              <a:sym typeface="Wingdings" panose="05000000000000000000" pitchFamily="2" charset="2"/>
            </a:endParaRPr>
          </a:p>
          <a:p>
            <a:endParaRPr lang="nl-NL" dirty="0"/>
          </a:p>
          <a:p>
            <a:endParaRPr lang="nl-NL" dirty="0"/>
          </a:p>
        </p:txBody>
      </p:sp>
      <p:sp>
        <p:nvSpPr>
          <p:cNvPr id="4" name="AutoShape 4" descr="Afbeeldingsresultaat voor err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7" descr="Afbeeldingsresultaat voor err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624399"/>
            <a:ext cx="1084522" cy="1084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9409" t="4625" r="26629" b="36684"/>
          <a:stretch/>
        </p:blipFill>
        <p:spPr bwMode="auto">
          <a:xfrm>
            <a:off x="6876256" y="2420888"/>
            <a:ext cx="1084522" cy="1084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2"/>
          <p:cNvSpPr txBox="1">
            <a:spLocks/>
          </p:cNvSpPr>
          <p:nvPr/>
        </p:nvSpPr>
        <p:spPr>
          <a:xfrm>
            <a:off x="680080" y="5914625"/>
            <a:ext cx="8074982" cy="36004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r>
              <a:rPr lang="nl-NL" sz="1200" i="1" dirty="0"/>
              <a:t>e.g., </a:t>
            </a:r>
            <a:r>
              <a:rPr lang="en-US" sz="1200" dirty="0"/>
              <a:t>Yuan, Y., &amp; MacKinnon, D. P. (2009). Bayesian mediation analysis. </a:t>
            </a:r>
            <a:r>
              <a:rPr lang="en-US" sz="1200" i="1" dirty="0"/>
              <a:t>Psychological Methods</a:t>
            </a:r>
            <a:r>
              <a:rPr lang="en-US" sz="1200" dirty="0"/>
              <a:t>, </a:t>
            </a:r>
            <a:r>
              <a:rPr lang="en-US" sz="1200" i="1" dirty="0"/>
              <a:t>14</a:t>
            </a:r>
            <a:r>
              <a:rPr lang="en-US" sz="1200" dirty="0"/>
              <a:t>, 301-322.</a:t>
            </a:r>
            <a:endParaRPr lang="nl-NL" sz="1200" dirty="0"/>
          </a:p>
          <a:p>
            <a:pPr marL="0" indent="0" algn="r">
              <a:buNone/>
            </a:pPr>
            <a:endParaRPr lang="nl-NL" i="1" dirty="0"/>
          </a:p>
        </p:txBody>
      </p:sp>
      <p:sp>
        <p:nvSpPr>
          <p:cNvPr id="10" name="Content Placeholder 2"/>
          <p:cNvSpPr txBox="1">
            <a:spLocks/>
          </p:cNvSpPr>
          <p:nvPr/>
        </p:nvSpPr>
        <p:spPr>
          <a:xfrm>
            <a:off x="4932040" y="3983704"/>
            <a:ext cx="4105783" cy="189356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r>
              <a:rPr lang="nl-NL" dirty="0">
                <a:sym typeface="Wingdings" panose="05000000000000000000" pitchFamily="2" charset="2"/>
              </a:rPr>
              <a:t>Bayes</a:t>
            </a:r>
          </a:p>
          <a:p>
            <a:pPr marL="0" indent="0">
              <a:buNone/>
            </a:pPr>
            <a:r>
              <a:rPr lang="nl-NL" dirty="0"/>
              <a:t>Bayes</a:t>
            </a:r>
          </a:p>
          <a:p>
            <a:pPr marL="0" indent="0">
              <a:buNone/>
            </a:pPr>
            <a:r>
              <a:rPr lang="nl-NL" dirty="0"/>
              <a:t>Bayes</a:t>
            </a:r>
          </a:p>
        </p:txBody>
      </p:sp>
    </p:spTree>
    <p:extLst>
      <p:ext uri="{BB962C8B-B14F-4D97-AF65-F5344CB8AC3E}">
        <p14:creationId xmlns:p14="http://schemas.microsoft.com/office/powerpoint/2010/main" val="180974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32"/>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029"/>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par>
                          <p:cTn id="20" fill="hold">
                            <p:stCondLst>
                              <p:cond delay="0"/>
                            </p:stCondLst>
                            <p:childTnLst>
                              <p:par>
                                <p:cTn id="21" presetID="45" presetClass="entr" presetSubtype="0" fill="hold" nodeType="afterEffect">
                                  <p:stCondLst>
                                    <p:cond delay="300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fade">
                                      <p:cBhvr>
                                        <p:cTn id="23" dur="2000"/>
                                        <p:tgtEl>
                                          <p:spTgt spid="10">
                                            <p:txEl>
                                              <p:pRg st="0" end="0"/>
                                            </p:txEl>
                                          </p:spTgt>
                                        </p:tgtEl>
                                      </p:cBhvr>
                                    </p:animEffect>
                                    <p:anim calcmode="lin" valueType="num">
                                      <p:cBhvr>
                                        <p:cTn id="24" dur="2000" fill="hold"/>
                                        <p:tgtEl>
                                          <p:spTgt spid="10">
                                            <p:txEl>
                                              <p:pRg st="0" end="0"/>
                                            </p:txEl>
                                          </p:spTgt>
                                        </p:tgtEl>
                                        <p:attrNameLst>
                                          <p:attrName>ppt_w</p:attrName>
                                        </p:attrNameLst>
                                      </p:cBhvr>
                                      <p:tavLst>
                                        <p:tav tm="0" fmla="#ppt_w*sin(2.5*pi*$)">
                                          <p:val>
                                            <p:fltVal val="0"/>
                                          </p:val>
                                        </p:tav>
                                        <p:tav tm="100000">
                                          <p:val>
                                            <p:fltVal val="1"/>
                                          </p:val>
                                        </p:tav>
                                      </p:tavLst>
                                    </p:anim>
                                    <p:anim calcmode="lin" valueType="num">
                                      <p:cBhvr>
                                        <p:cTn id="25" dur="2000" fill="hold"/>
                                        <p:tgtEl>
                                          <p:spTgt spid="1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par>
                          <p:cTn id="30" fill="hold">
                            <p:stCondLst>
                              <p:cond delay="0"/>
                            </p:stCondLst>
                            <p:childTnLst>
                              <p:par>
                                <p:cTn id="31" presetID="45" presetClass="entr" presetSubtype="0" fill="hold" nodeType="afterEffect">
                                  <p:stCondLst>
                                    <p:cond delay="3000"/>
                                  </p:stCondLst>
                                  <p:childTnLst>
                                    <p:set>
                                      <p:cBhvr>
                                        <p:cTn id="32" dur="1" fill="hold">
                                          <p:stCondLst>
                                            <p:cond delay="0"/>
                                          </p:stCondLst>
                                        </p:cTn>
                                        <p:tgtEl>
                                          <p:spTgt spid="10">
                                            <p:txEl>
                                              <p:pRg st="1" end="1"/>
                                            </p:txEl>
                                          </p:spTgt>
                                        </p:tgtEl>
                                        <p:attrNameLst>
                                          <p:attrName>style.visibility</p:attrName>
                                        </p:attrNameLst>
                                      </p:cBhvr>
                                      <p:to>
                                        <p:strVal val="visible"/>
                                      </p:to>
                                    </p:set>
                                    <p:animEffect transition="in" filter="fade">
                                      <p:cBhvr>
                                        <p:cTn id="33" dur="2000"/>
                                        <p:tgtEl>
                                          <p:spTgt spid="10">
                                            <p:txEl>
                                              <p:pRg st="1" end="1"/>
                                            </p:txEl>
                                          </p:spTgt>
                                        </p:tgtEl>
                                      </p:cBhvr>
                                    </p:animEffect>
                                    <p:anim calcmode="lin" valueType="num">
                                      <p:cBhvr>
                                        <p:cTn id="34" dur="2000" fill="hold"/>
                                        <p:tgtEl>
                                          <p:spTgt spid="10">
                                            <p:txEl>
                                              <p:pRg st="1" end="1"/>
                                            </p:txEl>
                                          </p:spTgt>
                                        </p:tgtEl>
                                        <p:attrNameLst>
                                          <p:attrName>ppt_w</p:attrName>
                                        </p:attrNameLst>
                                      </p:cBhvr>
                                      <p:tavLst>
                                        <p:tav tm="0" fmla="#ppt_w*sin(2.5*pi*$)">
                                          <p:val>
                                            <p:fltVal val="0"/>
                                          </p:val>
                                        </p:tav>
                                        <p:tav tm="100000">
                                          <p:val>
                                            <p:fltVal val="1"/>
                                          </p:val>
                                        </p:tav>
                                      </p:tavLst>
                                    </p:anim>
                                    <p:anim calcmode="lin" valueType="num">
                                      <p:cBhvr>
                                        <p:cTn id="35" dur="2000" fill="hold"/>
                                        <p:tgtEl>
                                          <p:spTgt spid="1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childTnLst>
                                </p:cTn>
                              </p:par>
                            </p:childTnLst>
                          </p:cTn>
                        </p:par>
                        <p:par>
                          <p:cTn id="42" fill="hold">
                            <p:stCondLst>
                              <p:cond delay="0"/>
                            </p:stCondLst>
                            <p:childTnLst>
                              <p:par>
                                <p:cTn id="43" presetID="45" presetClass="entr" presetSubtype="0" fill="hold" nodeType="afterEffect">
                                  <p:stCondLst>
                                    <p:cond delay="3000"/>
                                  </p:stCondLst>
                                  <p:childTnLst>
                                    <p:set>
                                      <p:cBhvr>
                                        <p:cTn id="44" dur="1" fill="hold">
                                          <p:stCondLst>
                                            <p:cond delay="0"/>
                                          </p:stCondLst>
                                        </p:cTn>
                                        <p:tgtEl>
                                          <p:spTgt spid="10">
                                            <p:txEl>
                                              <p:pRg st="2" end="2"/>
                                            </p:txEl>
                                          </p:spTgt>
                                        </p:tgtEl>
                                        <p:attrNameLst>
                                          <p:attrName>style.visibility</p:attrName>
                                        </p:attrNameLst>
                                      </p:cBhvr>
                                      <p:to>
                                        <p:strVal val="visible"/>
                                      </p:to>
                                    </p:set>
                                    <p:animEffect transition="in" filter="fade">
                                      <p:cBhvr>
                                        <p:cTn id="45" dur="2000"/>
                                        <p:tgtEl>
                                          <p:spTgt spid="10">
                                            <p:txEl>
                                              <p:pRg st="2" end="2"/>
                                            </p:txEl>
                                          </p:spTgt>
                                        </p:tgtEl>
                                      </p:cBhvr>
                                    </p:animEffect>
                                    <p:anim calcmode="lin" valueType="num">
                                      <p:cBhvr>
                                        <p:cTn id="46" dur="2000" fill="hold"/>
                                        <p:tgtEl>
                                          <p:spTgt spid="10">
                                            <p:txEl>
                                              <p:pRg st="2" end="2"/>
                                            </p:txEl>
                                          </p:spTgt>
                                        </p:tgtEl>
                                        <p:attrNameLst>
                                          <p:attrName>ppt_w</p:attrName>
                                        </p:attrNameLst>
                                      </p:cBhvr>
                                      <p:tavLst>
                                        <p:tav tm="0" fmla="#ppt_w*sin(2.5*pi*$)">
                                          <p:val>
                                            <p:fltVal val="0"/>
                                          </p:val>
                                        </p:tav>
                                        <p:tav tm="100000">
                                          <p:val>
                                            <p:fltVal val="1"/>
                                          </p:val>
                                        </p:tav>
                                      </p:tavLst>
                                    </p:anim>
                                    <p:anim calcmode="lin" valueType="num">
                                      <p:cBhvr>
                                        <p:cTn id="47" dur="2000" fill="hold"/>
                                        <p:tgtEl>
                                          <p:spTgt spid="10">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Bayes</a:t>
            </a:r>
          </a:p>
        </p:txBody>
      </p:sp>
      <p:sp>
        <p:nvSpPr>
          <p:cNvPr id="3" name="Tijdelijke aanduiding voor inhoud 2"/>
          <p:cNvSpPr>
            <a:spLocks noGrp="1"/>
          </p:cNvSpPr>
          <p:nvPr>
            <p:ph sz="quarter" idx="1"/>
          </p:nvPr>
        </p:nvSpPr>
        <p:spPr/>
        <p:txBody>
          <a:bodyPr/>
          <a:lstStyle/>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b="0" i="0" dirty="0" smtClean="0">
              <a:solidFill>
                <a:srgbClr val="222222"/>
              </a:solidFill>
              <a:effectLst/>
              <a:latin typeface="Arial" panose="020B0604020202020204" pitchFamily="34" charset="0"/>
            </a:endParaRPr>
          </a:p>
          <a:p>
            <a:pPr marL="0" indent="0">
              <a:buNone/>
            </a:pPr>
            <a:endParaRPr lang="nl-NL" sz="1400" dirty="0">
              <a:solidFill>
                <a:srgbClr val="222222"/>
              </a:solidFill>
              <a:latin typeface="Arial" panose="020B0604020202020204" pitchFamily="34" charset="0"/>
            </a:endParaRPr>
          </a:p>
          <a:p>
            <a:pPr marL="0" indent="0">
              <a:buNone/>
            </a:pPr>
            <a:r>
              <a:rPr lang="nl-NL" sz="1400" b="0" i="0" dirty="0" err="1" smtClean="0">
                <a:solidFill>
                  <a:srgbClr val="222222"/>
                </a:solidFill>
                <a:effectLst/>
                <a:latin typeface="Arial" panose="020B0604020202020204" pitchFamily="34" charset="0"/>
              </a:rPr>
              <a:t>Depaoli</a:t>
            </a:r>
            <a:r>
              <a:rPr lang="nl-NL" sz="1400" b="0" i="0" dirty="0">
                <a:solidFill>
                  <a:srgbClr val="222222"/>
                </a:solidFill>
                <a:effectLst/>
                <a:latin typeface="Arial" panose="020B0604020202020204" pitchFamily="34" charset="0"/>
              </a:rPr>
              <a:t>, S., &amp; Van de Schoot, A.G.J. (2015). </a:t>
            </a:r>
            <a:r>
              <a:rPr lang="nl-NL" sz="1400" b="0" i="0" dirty="0" err="1">
                <a:solidFill>
                  <a:srgbClr val="222222"/>
                </a:solidFill>
                <a:effectLst/>
                <a:latin typeface="Arial" panose="020B0604020202020204" pitchFamily="34" charset="0"/>
              </a:rPr>
              <a:t>Improving</a:t>
            </a:r>
            <a:r>
              <a:rPr lang="nl-NL" sz="1400" b="0" i="0" dirty="0">
                <a:solidFill>
                  <a:srgbClr val="222222"/>
                </a:solidFill>
                <a:effectLst/>
                <a:latin typeface="Arial" panose="020B0604020202020204" pitchFamily="34" charset="0"/>
              </a:rPr>
              <a:t> </a:t>
            </a:r>
            <a:r>
              <a:rPr lang="nl-NL" sz="1400" b="0" i="0" dirty="0" err="1">
                <a:solidFill>
                  <a:srgbClr val="222222"/>
                </a:solidFill>
                <a:effectLst/>
                <a:latin typeface="Arial" panose="020B0604020202020204" pitchFamily="34" charset="0"/>
              </a:rPr>
              <a:t>Transparency</a:t>
            </a:r>
            <a:r>
              <a:rPr lang="nl-NL" sz="1400" b="0" i="0" dirty="0">
                <a:solidFill>
                  <a:srgbClr val="222222"/>
                </a:solidFill>
                <a:effectLst/>
                <a:latin typeface="Arial" panose="020B0604020202020204" pitchFamily="34" charset="0"/>
              </a:rPr>
              <a:t> </a:t>
            </a:r>
            <a:r>
              <a:rPr lang="nl-NL" sz="1400" b="0" i="0" dirty="0" err="1">
                <a:solidFill>
                  <a:srgbClr val="222222"/>
                </a:solidFill>
                <a:effectLst/>
                <a:latin typeface="Arial" panose="020B0604020202020204" pitchFamily="34" charset="0"/>
              </a:rPr>
              <a:t>and</a:t>
            </a:r>
            <a:r>
              <a:rPr lang="nl-NL" sz="1400" b="0" i="0" dirty="0">
                <a:solidFill>
                  <a:srgbClr val="222222"/>
                </a:solidFill>
                <a:effectLst/>
                <a:latin typeface="Arial" panose="020B0604020202020204" pitchFamily="34" charset="0"/>
              </a:rPr>
              <a:t> Replication in </a:t>
            </a:r>
            <a:r>
              <a:rPr lang="nl-NL" sz="1400" b="0" i="0" dirty="0" err="1">
                <a:solidFill>
                  <a:srgbClr val="222222"/>
                </a:solidFill>
                <a:effectLst/>
                <a:latin typeface="Arial" panose="020B0604020202020204" pitchFamily="34" charset="0"/>
              </a:rPr>
              <a:t>Bayesian</a:t>
            </a:r>
            <a:r>
              <a:rPr lang="nl-NL" sz="1400" b="0" i="0" dirty="0">
                <a:solidFill>
                  <a:srgbClr val="222222"/>
                </a:solidFill>
                <a:effectLst/>
                <a:latin typeface="Arial" panose="020B0604020202020204" pitchFamily="34" charset="0"/>
              </a:rPr>
              <a:t> </a:t>
            </a:r>
            <a:r>
              <a:rPr lang="nl-NL" sz="1400" b="0" i="0" dirty="0" err="1">
                <a:solidFill>
                  <a:srgbClr val="222222"/>
                </a:solidFill>
                <a:effectLst/>
                <a:latin typeface="Arial" panose="020B0604020202020204" pitchFamily="34" charset="0"/>
              </a:rPr>
              <a:t>Statistics</a:t>
            </a:r>
            <a:r>
              <a:rPr lang="nl-NL" sz="1400" b="0" i="0" dirty="0">
                <a:solidFill>
                  <a:srgbClr val="222222"/>
                </a:solidFill>
                <a:effectLst/>
                <a:latin typeface="Arial" panose="020B0604020202020204" pitchFamily="34" charset="0"/>
              </a:rPr>
              <a:t>: The WAMBS-Checklist. </a:t>
            </a:r>
            <a:r>
              <a:rPr lang="nl-NL" sz="1400" b="0" i="1" dirty="0" err="1">
                <a:solidFill>
                  <a:srgbClr val="222222"/>
                </a:solidFill>
                <a:effectLst/>
                <a:latin typeface="Arial" panose="020B0604020202020204" pitchFamily="34" charset="0"/>
              </a:rPr>
              <a:t>Psychological</a:t>
            </a:r>
            <a:r>
              <a:rPr lang="nl-NL" sz="1400" b="0" i="1" dirty="0">
                <a:solidFill>
                  <a:srgbClr val="222222"/>
                </a:solidFill>
                <a:effectLst/>
                <a:latin typeface="Arial" panose="020B0604020202020204" pitchFamily="34" charset="0"/>
              </a:rPr>
              <a:t> </a:t>
            </a:r>
            <a:r>
              <a:rPr lang="nl-NL" sz="1400" b="0" i="1" dirty="0" err="1">
                <a:solidFill>
                  <a:srgbClr val="222222"/>
                </a:solidFill>
                <a:effectLst/>
                <a:latin typeface="Arial" panose="020B0604020202020204" pitchFamily="34" charset="0"/>
              </a:rPr>
              <a:t>methods</a:t>
            </a:r>
            <a:r>
              <a:rPr lang="nl-NL" sz="1400" b="0" i="1" dirty="0">
                <a:solidFill>
                  <a:srgbClr val="222222"/>
                </a:solidFill>
                <a:effectLst/>
                <a:latin typeface="Arial" panose="020B0604020202020204" pitchFamily="34" charset="0"/>
              </a:rPr>
              <a:t>. Advance online </a:t>
            </a:r>
            <a:r>
              <a:rPr lang="nl-NL" sz="1400" b="0" i="1" dirty="0" err="1">
                <a:solidFill>
                  <a:srgbClr val="222222"/>
                </a:solidFill>
                <a:effectLst/>
                <a:latin typeface="Arial" panose="020B0604020202020204" pitchFamily="34" charset="0"/>
              </a:rPr>
              <a:t>publication</a:t>
            </a:r>
            <a:r>
              <a:rPr lang="nl-NL" sz="1400" dirty="0">
                <a:solidFill>
                  <a:srgbClr val="222222"/>
                </a:solidFill>
                <a:latin typeface="Arial" panose="020B0604020202020204" pitchFamily="34" charset="0"/>
              </a:rPr>
              <a:t>. doi:10.1037/met0000053</a:t>
            </a:r>
            <a:endParaRPr lang="nl-NL"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4660" y="1844824"/>
            <a:ext cx="285750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5570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Difficulties</a:t>
            </a:r>
            <a:endParaRPr lang="nl-NL" dirty="0"/>
          </a:p>
        </p:txBody>
      </p:sp>
      <p:sp>
        <p:nvSpPr>
          <p:cNvPr id="3" name="Content Placeholder 2"/>
          <p:cNvSpPr>
            <a:spLocks noGrp="1"/>
          </p:cNvSpPr>
          <p:nvPr>
            <p:ph sz="quarter" idx="1"/>
          </p:nvPr>
        </p:nvSpPr>
        <p:spPr/>
        <p:txBody>
          <a:bodyPr/>
          <a:lstStyle/>
          <a:p>
            <a:endParaRPr lang="nl-NL" dirty="0"/>
          </a:p>
          <a:p>
            <a:r>
              <a:rPr lang="nl-NL" dirty="0" err="1"/>
              <a:t>Insecurity</a:t>
            </a:r>
            <a:endParaRPr lang="nl-NL" dirty="0"/>
          </a:p>
          <a:p>
            <a:endParaRPr lang="nl-NL" dirty="0"/>
          </a:p>
          <a:p>
            <a:endParaRPr lang="nl-NL" dirty="0"/>
          </a:p>
          <a:p>
            <a:endParaRPr lang="nl-NL" dirty="0"/>
          </a:p>
        </p:txBody>
      </p:sp>
      <p:sp>
        <p:nvSpPr>
          <p:cNvPr id="4" name="AutoShape 4" descr="Afbeeldingsresultaat voor insec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772816"/>
            <a:ext cx="1862968" cy="123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8" descr="Afbeeldingsresultaat voor confus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189052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2053"/>
                                        </p:tgtEl>
                                        <p:attrNameLst>
                                          <p:attrName>style.visibility</p:attrName>
                                        </p:attrNameLst>
                                      </p:cBhvr>
                                      <p:to>
                                        <p:strVal val="visible"/>
                                      </p:to>
                                    </p:set>
                                    <p:animEffect transition="in" filter="fade">
                                      <p:cBhvr>
                                        <p:cTn id="12" dur="1000"/>
                                        <p:tgtEl>
                                          <p:spTgt spid="2053"/>
                                        </p:tgtEl>
                                      </p:cBhvr>
                                    </p:animEffect>
                                    <p:anim calcmode="lin" valueType="num">
                                      <p:cBhvr>
                                        <p:cTn id="13" dur="1000" fill="hold"/>
                                        <p:tgtEl>
                                          <p:spTgt spid="2053"/>
                                        </p:tgtEl>
                                        <p:attrNameLst>
                                          <p:attrName>ppt_x</p:attrName>
                                        </p:attrNameLst>
                                      </p:cBhvr>
                                      <p:tavLst>
                                        <p:tav tm="0">
                                          <p:val>
                                            <p:strVal val="#ppt_x"/>
                                          </p:val>
                                        </p:tav>
                                        <p:tav tm="100000">
                                          <p:val>
                                            <p:strVal val="#ppt_x"/>
                                          </p:val>
                                        </p:tav>
                                      </p:tavLst>
                                    </p:anim>
                                    <p:anim calcmode="lin" valueType="num">
                                      <p:cBhvr>
                                        <p:cTn id="14"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For </a:t>
            </a:r>
            <a:r>
              <a:rPr lang="nl-NL" dirty="0" err="1"/>
              <a:t>example</a:t>
            </a:r>
            <a:endParaRPr lang="nl-NL" dirty="0"/>
          </a:p>
        </p:txBody>
      </p:sp>
      <p:pic>
        <p:nvPicPr>
          <p:cNvPr id="4" name="Content Placeholder 3"/>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628800"/>
            <a:ext cx="4392488" cy="288032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99" y="2996952"/>
            <a:ext cx="4716165" cy="3175794"/>
          </a:xfrm>
          <a:prstGeom prst="rect">
            <a:avLst/>
          </a:prstGeom>
          <a:noFill/>
          <a:ln>
            <a:noFill/>
          </a:ln>
        </p:spPr>
      </p:pic>
    </p:spTree>
    <p:extLst>
      <p:ext uri="{BB962C8B-B14F-4D97-AF65-F5344CB8AC3E}">
        <p14:creationId xmlns:p14="http://schemas.microsoft.com/office/powerpoint/2010/main" val="3035038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Difficulties</a:t>
            </a:r>
            <a:endParaRPr lang="nl-NL" dirty="0"/>
          </a:p>
        </p:txBody>
      </p:sp>
      <p:sp>
        <p:nvSpPr>
          <p:cNvPr id="3" name="Content Placeholder 2"/>
          <p:cNvSpPr>
            <a:spLocks noGrp="1"/>
          </p:cNvSpPr>
          <p:nvPr>
            <p:ph sz="quarter" idx="1"/>
          </p:nvPr>
        </p:nvSpPr>
        <p:spPr/>
        <p:txBody>
          <a:bodyPr/>
          <a:lstStyle/>
          <a:p>
            <a:endParaRPr lang="nl-NL" dirty="0"/>
          </a:p>
          <a:p>
            <a:r>
              <a:rPr lang="nl-NL" dirty="0" err="1"/>
              <a:t>Insecurity</a:t>
            </a:r>
            <a:endParaRPr lang="nl-NL" dirty="0"/>
          </a:p>
          <a:p>
            <a:endParaRPr lang="nl-NL" dirty="0"/>
          </a:p>
          <a:p>
            <a:r>
              <a:rPr lang="nl-NL" dirty="0"/>
              <a:t>TIME</a:t>
            </a:r>
          </a:p>
          <a:p>
            <a:endParaRPr lang="nl-NL" dirty="0"/>
          </a:p>
          <a:p>
            <a:r>
              <a:rPr lang="nl-NL" dirty="0" err="1"/>
              <a:t>Results</a:t>
            </a:r>
            <a:endParaRPr lang="nl-NL" dirty="0"/>
          </a:p>
          <a:p>
            <a:endParaRPr lang="nl-NL" dirty="0"/>
          </a:p>
          <a:p>
            <a:pPr marL="0" indent="0">
              <a:buNone/>
            </a:pPr>
            <a:endParaRPr lang="nl-NL" dirty="0"/>
          </a:p>
          <a:p>
            <a:endParaRPr lang="nl-NL" dirty="0"/>
          </a:p>
        </p:txBody>
      </p:sp>
      <p:sp>
        <p:nvSpPr>
          <p:cNvPr id="4" name="AutoShape 4" descr="Afbeeldingsresultaat voor insec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772816"/>
            <a:ext cx="1862968" cy="123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3488" y="2564904"/>
            <a:ext cx="1862968" cy="123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8853" y="3501008"/>
            <a:ext cx="1862968" cy="1228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8" descr="Afbeeldingsresultaat voor confus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155853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54"/>
                                        </p:tgtEl>
                                        <p:attrNameLst>
                                          <p:attrName>style.visibility</p:attrName>
                                        </p:attrNameLst>
                                      </p:cBhvr>
                                      <p:to>
                                        <p:strVal val="visible"/>
                                      </p:to>
                                    </p:set>
                                    <p:animEffect transition="in" filter="fade">
                                      <p:cBhvr>
                                        <p:cTn id="24" dur="1000"/>
                                        <p:tgtEl>
                                          <p:spTgt spid="2054"/>
                                        </p:tgtEl>
                                      </p:cBhvr>
                                    </p:animEffect>
                                    <p:anim calcmode="lin" valueType="num">
                                      <p:cBhvr>
                                        <p:cTn id="25" dur="1000" fill="hold"/>
                                        <p:tgtEl>
                                          <p:spTgt spid="2054"/>
                                        </p:tgtEl>
                                        <p:attrNameLst>
                                          <p:attrName>ppt_x</p:attrName>
                                        </p:attrNameLst>
                                      </p:cBhvr>
                                      <p:tavLst>
                                        <p:tav tm="0">
                                          <p:val>
                                            <p:strVal val="#ppt_x"/>
                                          </p:val>
                                        </p:tav>
                                        <p:tav tm="100000">
                                          <p:val>
                                            <p:strVal val="#ppt_x"/>
                                          </p:val>
                                        </p:tav>
                                      </p:tavLst>
                                    </p:anim>
                                    <p:anim calcmode="lin" valueType="num">
                                      <p:cBhvr>
                                        <p:cTn id="26"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552</Words>
  <Application>Microsoft Office PowerPoint</Application>
  <PresentationFormat>On-screen Show (4:3)</PresentationFormat>
  <Paragraphs>195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Civiel</vt:lpstr>
      <vt:lpstr> “Applying Bayes to Real Life Data”</vt:lpstr>
      <vt:lpstr>Thesis research aims</vt:lpstr>
      <vt:lpstr>Thesis method</vt:lpstr>
      <vt:lpstr>Thesis conceptual model</vt:lpstr>
      <vt:lpstr>How it all started…</vt:lpstr>
      <vt:lpstr>Bayes</vt:lpstr>
      <vt:lpstr>Difficulties</vt:lpstr>
      <vt:lpstr>For example</vt:lpstr>
      <vt:lpstr>Difficulties</vt:lpstr>
      <vt:lpstr>Results: Model Estimates of Coefficients (MLR; N = 173)</vt:lpstr>
      <vt:lpstr>Difficulties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break-up, system break-down</dc:title>
  <dc:creator>Rianne</dc:creator>
  <cp:lastModifiedBy>Dijk, R. van (Rianne)</cp:lastModifiedBy>
  <cp:revision>120</cp:revision>
  <dcterms:created xsi:type="dcterms:W3CDTF">2015-05-11T08:40:59Z</dcterms:created>
  <dcterms:modified xsi:type="dcterms:W3CDTF">2016-01-13T07:59:49Z</dcterms:modified>
</cp:coreProperties>
</file>