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4" r:id="rId9"/>
    <p:sldId id="275" r:id="rId10"/>
    <p:sldId id="263" r:id="rId11"/>
    <p:sldId id="264" r:id="rId12"/>
    <p:sldId id="265" r:id="rId13"/>
    <p:sldId id="266" r:id="rId14"/>
    <p:sldId id="269" r:id="rId15"/>
    <p:sldId id="268" r:id="rId16"/>
    <p:sldId id="267" r:id="rId17"/>
    <p:sldId id="270" r:id="rId18"/>
    <p:sldId id="271" r:id="rId19"/>
    <p:sldId id="272" r:id="rId20"/>
    <p:sldId id="273" r:id="rId21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rgbClr val="00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rgbClr val="00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rgbClr val="00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rgbClr val="00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rgbClr val="00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rgbClr val="0000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200"/>
    <a:srgbClr val="FF9B09"/>
    <a:srgbClr val="DE8400"/>
    <a:srgbClr val="CC0000"/>
    <a:srgbClr val="FFAB2F"/>
    <a:srgbClr val="FFA219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01" autoAdjust="0"/>
    <p:restoredTop sz="88604" autoAdjust="0"/>
  </p:normalViewPr>
  <p:slideViewPr>
    <p:cSldViewPr>
      <p:cViewPr varScale="1">
        <p:scale>
          <a:sx n="79" d="100"/>
          <a:sy n="79" d="100"/>
        </p:scale>
        <p:origin x="-10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29CF22-B69B-44DC-9A4D-477936C0A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81663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DB8C305-4245-46C2-AE00-CA259B5E9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6F3A2-BD5E-4445-9299-C3DF639E643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So dealing with cluster sampling is not multilevel modeling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Plot is MLwiN 2.02 on Estrone data; estimate of second level variance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Given that almost nobody is actually </a:t>
            </a:r>
            <a:r>
              <a:rPr lang="en-US" i="1" smtClean="0"/>
              <a:t>using</a:t>
            </a:r>
            <a:r>
              <a:rPr lang="en-US" smtClean="0"/>
              <a:t> it, a natural question is: “Why would you use it?”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Indirect effects in cluster randomized trials (intervention on group level)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This whole thing is a bit philosophical, many researchers are using inferential statistics in the absence of a clear population definition or sampling model. Who cares?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Rather fanciful, containing a vigorous cast of goodies and baddies – describes how frequentists wage almost a war against Bayesians – with Bayesians generally losing but they do not go away.</a:t>
            </a:r>
          </a:p>
          <a:p>
            <a:r>
              <a:rPr lang="en-US" smtClean="0"/>
              <a:t>The examples show that it did not go away because it was so </a:t>
            </a:r>
            <a:r>
              <a:rPr lang="en-US" i="1" smtClean="0"/>
              <a:t>useful.</a:t>
            </a: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6-up?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We come back to the idea of exchangeability later – here it shows that Bayesian statistics also comes with assumptions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OLS = Ordinary Least Squares, EB = Empirical Bayes, </a:t>
            </a:r>
            <a:r>
              <a:rPr lang="en-US" smtClean="0">
                <a:latin typeface="Symbol" pitchFamily="18" charset="2"/>
              </a:rPr>
              <a:t>lambda</a:t>
            </a:r>
            <a:r>
              <a:rPr lang="en-US" smtClean="0"/>
              <a:t> is the reliability of the OLS estimate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Given the right prior EB and shrinkage estimates are the same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Given the right prior EB and shrinkage estimates are the same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serious</a:t>
            </a:r>
            <a:r>
              <a:rPr lang="en-US" smtClean="0"/>
              <a:t> discussion means none of the white hat/black hat accusations.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06525" y="39624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>
            <a:lvl1pPr>
              <a:defRPr sz="36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99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endParaRPr lang="en-GB" altLang="en-US" sz="2400">
              <a:solidFill>
                <a:schemeClr val="tx1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5388" y="0"/>
            <a:ext cx="15986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80988" y="304800"/>
            <a:ext cx="7526337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GB" altLang="en-US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4267200"/>
            <a:ext cx="7737475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defRPr/>
            </a:pPr>
            <a:r>
              <a:rPr lang="en-GB" altLang="en-US" sz="2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80988" y="1600200"/>
            <a:ext cx="8440737" cy="76200"/>
          </a:xfrm>
          <a:prstGeom prst="rect">
            <a:avLst/>
          </a:prstGeom>
          <a:gradFill rotWithShape="1">
            <a:gsLst>
              <a:gs pos="0">
                <a:srgbClr val="FFA521"/>
              </a:gs>
              <a:gs pos="100000">
                <a:srgbClr val="FFA521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rgbClr val="FFA52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" name="AutoShape 19" descr="Einstein3.jpg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AutoShape 21" descr="Einstein3.jpg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AutoShape 25" descr="jyu-logo-hdpi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1" name="AutoShape 27" descr="jyu-logo-hdpi"/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413" y="2286000"/>
            <a:ext cx="7737475" cy="114300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nl-NL" altLang="en-US" noProof="0" smtClean="0"/>
              <a:t> </a:t>
            </a:r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6E7B-6B96-443C-8A9A-E0342E76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72A5D-7610-4B0E-AAC9-947D00185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125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5FC3D-E4DA-4FDF-B98D-B9B76D4A3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04800"/>
            <a:ext cx="759618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2125" y="16764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787B-9DEA-456A-AF97-A7925AE1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3A2F-7EFC-440A-85BD-805E1CB95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7DAE-61F9-4728-B7F4-0A276250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125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191F-8172-4BB2-87CE-E793994E5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D42D-40C9-4607-B794-042DEFDB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56DA-9E95-4938-B599-94CFFBE44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4B696-26B6-4D1A-BA76-016883872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F39E-9EA2-40A9-9316-AF303970A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020D2-E9E9-4304-A79B-1B83C1461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04800"/>
            <a:ext cx="75961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2125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text styles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  <a:p>
            <a:pPr lvl="3"/>
            <a:r>
              <a:rPr lang="nl-NL" altLang="en-US" smtClean="0"/>
              <a:t>Fourth Level</a:t>
            </a:r>
          </a:p>
          <a:p>
            <a:pPr lvl="4"/>
            <a:r>
              <a:rPr lang="nl-NL" altLang="en-US" smtClean="0"/>
              <a:t>Fifth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88313" y="152400"/>
            <a:ext cx="1055687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80988" y="1371600"/>
            <a:ext cx="8582025" cy="76200"/>
          </a:xfrm>
          <a:prstGeom prst="rect">
            <a:avLst/>
          </a:prstGeom>
          <a:gradFill rotWithShape="1">
            <a:gsLst>
              <a:gs pos="0">
                <a:srgbClr val="FFA521"/>
              </a:gs>
              <a:gs pos="100000">
                <a:srgbClr val="FFA521">
                  <a:gamma/>
                  <a:shade val="46275"/>
                  <a:invGamma/>
                </a:srgbClr>
              </a:gs>
            </a:gsLst>
            <a:lin ang="0" scaled="1"/>
          </a:gradFill>
          <a:ln w="12700">
            <a:solidFill>
              <a:srgbClr val="FFA52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BF9D1B-7C92-4723-97B9-BDCA8B708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A52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491380-59DE-4F0C-BF6F-0AA203B67AA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610600" cy="1600200"/>
          </a:xfrm>
        </p:spPr>
        <p:txBody>
          <a:bodyPr/>
          <a:lstStyle/>
          <a:p>
            <a:pPr algn="ctr"/>
            <a:r>
              <a:rPr lang="en-GB" altLang="en-US" sz="4000" b="1" smtClean="0"/>
              <a:t> </a:t>
            </a:r>
            <a:r>
              <a:rPr lang="en-GB" altLang="en-US" sz="4800" b="1" smtClean="0"/>
              <a:t>Multilevel &amp; Bayes</a:t>
            </a:r>
            <a:br>
              <a:rPr lang="en-GB" altLang="en-US" sz="4800" b="1" smtClean="0"/>
            </a:br>
            <a:r>
              <a:rPr lang="en-GB" altLang="en-US" sz="4800" b="1" smtClean="0"/>
              <a:t>A Mixed Story</a:t>
            </a:r>
            <a:r>
              <a:rPr lang="en-GB" altLang="en-US" sz="4000" b="1" smtClean="0"/>
              <a:t> </a:t>
            </a:r>
            <a:endParaRPr lang="en-GB" alt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" y="3733800"/>
            <a:ext cx="8991600" cy="1828800"/>
          </a:xfrm>
          <a:ln w="12700"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nl-NL" altLang="en-US" sz="3600" smtClean="0"/>
              <a:t> </a:t>
            </a:r>
            <a:r>
              <a:rPr lang="en-GB" altLang="en-US" sz="3200" b="1" smtClean="0"/>
              <a:t>Joop Hox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200" b="1" smtClean="0"/>
              <a:t>Methodology &amp; Statistics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200" b="1" smtClean="0"/>
              <a:t>Utrecht University</a:t>
            </a:r>
            <a:endParaRPr lang="en-GB" altLang="en-US" sz="240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1600"/>
            <a:ext cx="22098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C94FFA-B920-4EC6-A3EA-74A73E96312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596188" cy="1524000"/>
          </a:xfrm>
        </p:spPr>
        <p:txBody>
          <a:bodyPr/>
          <a:lstStyle/>
          <a:p>
            <a:r>
              <a:rPr lang="en-US" sz="4800" smtClean="0"/>
              <a:t>Lindley &amp; Smith, follow-up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50292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mtClean="0"/>
              <a:t>Lindley &amp; Smith (1971) next discuss estimation procedures, using iterative estimation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mtClean="0"/>
              <a:t>The proceedings include a serious discussion by other RSS members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mtClean="0"/>
              <a:t>Local history: PhD Margo Jansen on Bayesian estimation in educational measurement (RUG, 1977)</a:t>
            </a:r>
          </a:p>
          <a:p>
            <a:pPr marL="533400" indent="-533400">
              <a:lnSpc>
                <a:spcPct val="90000"/>
              </a:lnSpc>
            </a:pPr>
            <a:r>
              <a:rPr lang="en-US" smtClean="0"/>
              <a:t>However, none of this had a large impact on statistical practice</a:t>
            </a:r>
          </a:p>
          <a:p>
            <a:pPr marL="533400" indent="-533400">
              <a:lnSpc>
                <a:spcPct val="90000"/>
              </a:lnSpc>
            </a:pPr>
            <a:r>
              <a:rPr lang="en-US" smtClean="0"/>
              <a:t>Although this approach can clearly be extended to multilevel modeling, this did not happen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mtClean="0"/>
              <a:t>In other words, their approach was not followed-up</a:t>
            </a:r>
          </a:p>
          <a:p>
            <a:pPr marL="533400" indent="-533400">
              <a:lnSpc>
                <a:spcPct val="90000"/>
              </a:lnSpc>
            </a:pPr>
            <a:endParaRPr lang="en-US" smtClean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43B538-FA74-4AF7-8F69-8F22B7AE47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596188" cy="914400"/>
          </a:xfrm>
        </p:spPr>
        <p:txBody>
          <a:bodyPr/>
          <a:lstStyle/>
          <a:p>
            <a:r>
              <a:rPr lang="en-US" smtClean="0"/>
              <a:t>Why?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5029200"/>
          </a:xfrm>
        </p:spPr>
        <p:txBody>
          <a:bodyPr/>
          <a:lstStyle/>
          <a:p>
            <a:pPr marL="533400" indent="-533400"/>
            <a:r>
              <a:rPr lang="en-US" smtClean="0"/>
              <a:t>Although this approach can clearly be extended to multilevel modeling, this did not happen</a:t>
            </a:r>
          </a:p>
          <a:p>
            <a:pPr marL="914400" lvl="1" indent="-457200"/>
            <a:r>
              <a:rPr lang="en-US" smtClean="0"/>
              <a:t>Multilevel modeling = Having levels and variables at all levels (my definition)</a:t>
            </a:r>
          </a:p>
          <a:p>
            <a:pPr marL="533400" indent="-533400"/>
            <a:r>
              <a:rPr lang="en-US" smtClean="0"/>
              <a:t>Why?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The interest was mostly on Bayesian estimation as compared to frequentist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The estimation method used simple iterative equations (works only in simple problems)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The discussion was highly theoretical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BBA106-A790-4144-9D80-6DE1E59CDD7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7596188" cy="1447800"/>
          </a:xfrm>
        </p:spPr>
        <p:txBody>
          <a:bodyPr/>
          <a:lstStyle/>
          <a:p>
            <a:r>
              <a:rPr lang="en-US" sz="4800" smtClean="0"/>
              <a:t>Interlude: </a:t>
            </a:r>
            <a:br>
              <a:rPr lang="en-US" sz="4800" smtClean="0"/>
            </a:br>
            <a:r>
              <a:rPr lang="en-US" sz="4800" smtClean="0"/>
              <a:t>first multilevel software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GENMOD (1989)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EB estimates but can be calculated from output</a:t>
            </a:r>
          </a:p>
          <a:p>
            <a:pPr>
              <a:lnSpc>
                <a:spcPct val="90000"/>
              </a:lnSpc>
            </a:pPr>
            <a:r>
              <a:rPr lang="en-US" smtClean="0"/>
              <a:t>HLM (1988)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OLS and EB residuals available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Exploratory procedures and diagnostics file</a:t>
            </a:r>
          </a:p>
          <a:p>
            <a:pPr>
              <a:lnSpc>
                <a:spcPct val="90000"/>
              </a:lnSpc>
            </a:pPr>
            <a:r>
              <a:rPr lang="en-US" smtClean="0"/>
              <a:t>ML2 (1987)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 data in memory (&lt;640 </a:t>
            </a:r>
            <a:r>
              <a:rPr lang="en-US" i="1" smtClean="0"/>
              <a:t>k</a:t>
            </a:r>
            <a:r>
              <a:rPr lang="en-US" smtClean="0"/>
              <a:t>!), includes stats package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OLS and EB residuals available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Exploratory procedures and diagnostics plots</a:t>
            </a:r>
          </a:p>
          <a:p>
            <a:pPr>
              <a:lnSpc>
                <a:spcPct val="90000"/>
              </a:lnSpc>
            </a:pPr>
            <a:r>
              <a:rPr lang="en-US" smtClean="0"/>
              <a:t>VARCL (1986)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  levels!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Non-normal outcomes!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0"/>
            <a:ext cx="7596188" cy="1524000"/>
          </a:xfrm>
        </p:spPr>
        <p:txBody>
          <a:bodyPr/>
          <a:lstStyle/>
          <a:p>
            <a:r>
              <a:rPr lang="en-US" sz="4800" smtClean="0"/>
              <a:t>Multilevel</a:t>
            </a:r>
            <a:br>
              <a:rPr lang="en-US" sz="4800" smtClean="0"/>
            </a:br>
            <a:r>
              <a:rPr lang="en-US" sz="4800" smtClean="0"/>
              <a:t>Bayes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4953000"/>
          </a:xfrm>
        </p:spPr>
        <p:txBody>
          <a:bodyPr/>
          <a:lstStyle/>
          <a:p>
            <a:r>
              <a:rPr lang="en-US" smtClean="0"/>
              <a:t>Bayesian estimation for multilevel models starts with MLwiN 1.0 (1998)</a:t>
            </a:r>
          </a:p>
          <a:p>
            <a:pPr lvl="1"/>
            <a:r>
              <a:rPr lang="en-US" smtClean="0"/>
              <a:t>With a readable manual</a:t>
            </a:r>
          </a:p>
          <a:p>
            <a:r>
              <a:rPr lang="en-US" smtClean="0"/>
              <a:t>+ Bayesian estimation explained in Hox (2002)</a:t>
            </a:r>
          </a:p>
          <a:p>
            <a:r>
              <a:rPr lang="en-US" smtClean="0"/>
              <a:t>Yet Bayesian estimation rarely used</a:t>
            </a:r>
          </a:p>
          <a:p>
            <a:pPr lvl="1"/>
            <a:r>
              <a:rPr lang="en-US" smtClean="0"/>
              <a:t>Google </a:t>
            </a:r>
            <a:r>
              <a:rPr lang="en-US" i="1" smtClean="0"/>
              <a:t>Bayesian estimation MLwiN</a:t>
            </a:r>
            <a:r>
              <a:rPr lang="en-US" smtClean="0"/>
              <a:t>: 1</a:t>
            </a:r>
            <a:r>
              <a:rPr lang="en-US" baseline="30000" smtClean="0"/>
              <a:t>st</a:t>
            </a:r>
            <a:r>
              <a:rPr lang="en-US" smtClean="0"/>
              <a:t> substantive use found on page 7</a:t>
            </a:r>
          </a:p>
          <a:p>
            <a:r>
              <a:rPr lang="en-US" smtClean="0"/>
              <a:t>On the other hand:</a:t>
            </a:r>
          </a:p>
          <a:p>
            <a:pPr lvl="1"/>
            <a:r>
              <a:rPr lang="en-US" smtClean="0"/>
              <a:t>Google </a:t>
            </a:r>
            <a:r>
              <a:rPr lang="en-US" i="1" smtClean="0"/>
              <a:t>Bayesian estimation Mplus</a:t>
            </a:r>
            <a:r>
              <a:rPr lang="en-US" smtClean="0"/>
              <a:t>: 1</a:t>
            </a:r>
            <a:r>
              <a:rPr lang="en-US" baseline="30000" smtClean="0"/>
              <a:t>st</a:t>
            </a:r>
            <a:r>
              <a:rPr lang="en-US" smtClean="0"/>
              <a:t> substantive use found on page 6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76200"/>
            <a:ext cx="28956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0BC0C7-BD18-4C64-AE06-38B2166841E1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smtClean="0"/>
              <a:t>Complex models</a:t>
            </a:r>
          </a:p>
          <a:p>
            <a:pPr lvl="1"/>
            <a:r>
              <a:rPr lang="en-US" smtClean="0"/>
              <a:t>In MLwiN introduced for multilevel nonlinear models which MLwiN estimates with limited precision</a:t>
            </a:r>
          </a:p>
          <a:p>
            <a:pPr lvl="2"/>
            <a:r>
              <a:rPr lang="en-US" smtClean="0"/>
              <a:t>using Taylor linearization, just like SPSS…</a:t>
            </a:r>
          </a:p>
          <a:p>
            <a:pPr lvl="2"/>
            <a:r>
              <a:rPr lang="en-US" smtClean="0"/>
              <a:t>Other software may use numerical approximation, which generally works well but may take much computer power</a:t>
            </a:r>
          </a:p>
          <a:p>
            <a:pPr lvl="1"/>
            <a:r>
              <a:rPr lang="en-US" smtClean="0"/>
              <a:t>In MLwiN also used for cross-classifications and multiple membership models</a:t>
            </a:r>
          </a:p>
          <a:p>
            <a:pPr lvl="1"/>
            <a:r>
              <a:rPr lang="en-US" smtClean="0"/>
              <a:t>Bayesian estimation works well when models become complex</a:t>
            </a:r>
          </a:p>
        </p:txBody>
      </p:sp>
      <p:sp>
        <p:nvSpPr>
          <p:cNvPr id="37891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166D10-9A74-4BDD-8970-06B80F9CC1D6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0"/>
            <a:ext cx="7596188" cy="1524000"/>
          </a:xfrm>
        </p:spPr>
        <p:txBody>
          <a:bodyPr/>
          <a:lstStyle/>
          <a:p>
            <a:r>
              <a:rPr lang="en-US" sz="4400" smtClean="0"/>
              <a:t>Bayesian estimation for complex models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r>
              <a:rPr lang="en-US" smtClean="0"/>
              <a:t>Why are cross-classified (CC) and multiple membership (MM) data complex?</a:t>
            </a: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3327400" cy="2439988"/>
          </a:xfrm>
          <a:prstGeom prst="rect">
            <a:avLst/>
          </a:prstGeom>
          <a:noFill/>
          <a:ln w="9525">
            <a:solidFill>
              <a:srgbClr val="003366"/>
            </a:solidFill>
            <a:prstDash val="sysDot"/>
            <a:miter lim="800000"/>
            <a:headEnd/>
            <a:tailEnd/>
          </a:ln>
        </p:spPr>
      </p:pic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038600" y="2590800"/>
            <a:ext cx="495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buClr>
                <a:srgbClr val="FFA521"/>
              </a:buClr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In a two-level intercept-only model the covariances between individuals are a block-diagonal matrix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A521"/>
              </a:buClr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Dependencies within groups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A521"/>
              </a:buClr>
              <a:buFont typeface="Wingdings" pitchFamily="2" charset="2"/>
              <a:buChar char="q"/>
            </a:pPr>
            <a:r>
              <a:rPr lang="en-US" sz="2000">
                <a:solidFill>
                  <a:schemeClr val="tx1"/>
                </a:solidFill>
              </a:rPr>
              <a:t>100 groups of size 10 means 100 10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chemeClr val="tx1"/>
                </a:solidFill>
              </a:rPr>
              <a:t>10 matrices = 10 000 cells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A521"/>
              </a:buClr>
              <a:buFont typeface="Wingdings" pitchFamily="2" charset="2"/>
              <a:buChar char="q"/>
            </a:pPr>
            <a:r>
              <a:rPr lang="en-US" sz="2400">
                <a:solidFill>
                  <a:schemeClr val="tx1"/>
                </a:solidFill>
              </a:rPr>
              <a:t>CC and MM models: dependencies anywhere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A521"/>
              </a:buClr>
              <a:buFont typeface="Wingdings" pitchFamily="2" charset="2"/>
              <a:buChar char="q"/>
            </a:pPr>
            <a:r>
              <a:rPr lang="en-US" sz="2000">
                <a:solidFill>
                  <a:schemeClr val="tx1"/>
                </a:solidFill>
              </a:rPr>
              <a:t>100 groups of size 10 means 1000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</a:t>
            </a:r>
            <a:r>
              <a:rPr lang="en-US" sz="2000">
                <a:solidFill>
                  <a:schemeClr val="tx1"/>
                </a:solidFill>
              </a:rPr>
              <a:t>1000 matrix = 1 000 000 cells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676400"/>
            <a:ext cx="7543800" cy="5029200"/>
          </a:xfrm>
        </p:spPr>
        <p:txBody>
          <a:bodyPr/>
          <a:lstStyle/>
          <a:p>
            <a:r>
              <a:rPr lang="en-US" smtClean="0"/>
              <a:t>Small sample sizes (especially 2</a:t>
            </a:r>
            <a:r>
              <a:rPr lang="en-US" baseline="30000" smtClean="0"/>
              <a:t>nd</a:t>
            </a:r>
            <a:r>
              <a:rPr lang="en-US" smtClean="0"/>
              <a:t> level)</a:t>
            </a:r>
          </a:p>
          <a:p>
            <a:r>
              <a:rPr lang="en-US" smtClean="0"/>
              <a:t>Example: Meuleman &amp; Billiet (2009) </a:t>
            </a:r>
            <a:r>
              <a:rPr lang="en-US" i="1" smtClean="0"/>
              <a:t>How many countries are needed for accurate multilevel SEM?</a:t>
            </a:r>
            <a:endParaRPr lang="en-US" smtClean="0"/>
          </a:p>
          <a:p>
            <a:pPr lvl="1"/>
            <a:r>
              <a:rPr lang="en-US" smtClean="0"/>
              <a:t>ML estimation: At least 40 for accuracy, for good power at least 60</a:t>
            </a:r>
          </a:p>
          <a:p>
            <a:r>
              <a:rPr lang="en-US" smtClean="0"/>
              <a:t>Hox, vd Schoot &amp; Matthijsse (2012) </a:t>
            </a:r>
            <a:r>
              <a:rPr lang="en-US" i="1" smtClean="0"/>
              <a:t>How few countries will do?</a:t>
            </a:r>
            <a:endParaRPr lang="en-US" smtClean="0"/>
          </a:p>
          <a:p>
            <a:pPr lvl="1"/>
            <a:r>
              <a:rPr lang="en-US" smtClean="0"/>
              <a:t>Using Bayes estimation: 20 for good accuracy, even 10 is not too bad (note model size is 10 parameters!)</a:t>
            </a:r>
          </a:p>
        </p:txBody>
      </p:sp>
      <p:sp>
        <p:nvSpPr>
          <p:cNvPr id="39939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6ACC8F4-150B-48AA-B551-81AA4903F746}" type="slidenum">
              <a:rPr lang="en-US" sz="1200"/>
              <a:pPr algn="r"/>
              <a:t>16</a:t>
            </a:fld>
            <a:endParaRPr lang="en-US" sz="1200"/>
          </a:p>
        </p:txBody>
      </p:sp>
      <p:pic>
        <p:nvPicPr>
          <p:cNvPr id="3994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57788"/>
            <a:ext cx="1828800" cy="170021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458200" cy="4953000"/>
          </a:xfrm>
        </p:spPr>
        <p:txBody>
          <a:bodyPr/>
          <a:lstStyle/>
          <a:p>
            <a:r>
              <a:rPr lang="en-US" smtClean="0"/>
              <a:t>Violation of (some) assumptions</a:t>
            </a:r>
          </a:p>
          <a:p>
            <a:pPr lvl="1"/>
            <a:r>
              <a:rPr lang="en-US" smtClean="0"/>
              <a:t>Bayesian estimates have always admissible values</a:t>
            </a:r>
          </a:p>
          <a:p>
            <a:pPr lvl="1"/>
            <a:r>
              <a:rPr lang="en-US" smtClean="0"/>
              <a:t>Play around with different distributions, e.g. if there are outliers chose parameter distribution with a long tail</a:t>
            </a:r>
          </a:p>
          <a:p>
            <a:pPr lvl="1"/>
            <a:r>
              <a:rPr lang="en-US" smtClean="0"/>
              <a:t>(Hox &amp; vd Schoot, 2013)</a:t>
            </a:r>
          </a:p>
          <a:p>
            <a:r>
              <a:rPr lang="en-US" smtClean="0"/>
              <a:t>Work simply with derived parameter estimates, e.g. indirect effects in moderation models</a:t>
            </a:r>
          </a:p>
          <a:p>
            <a:pPr lvl="1"/>
            <a:r>
              <a:rPr lang="en-US" smtClean="0"/>
              <a:t>Generate </a:t>
            </a:r>
            <a:r>
              <a:rPr lang="en-US" i="1" smtClean="0"/>
              <a:t>k</a:t>
            </a:r>
            <a:r>
              <a:rPr lang="en-US" smtClean="0"/>
              <a:t> MCMC iterations, calculate </a:t>
            </a:r>
            <a:r>
              <a:rPr lang="en-US" i="1" smtClean="0"/>
              <a:t>k</a:t>
            </a:r>
            <a:r>
              <a:rPr lang="en-US" smtClean="0"/>
              <a:t> indirect effects, examine distribution</a:t>
            </a:r>
          </a:p>
          <a:p>
            <a:pPr lvl="1"/>
            <a:r>
              <a:rPr lang="en-US" smtClean="0"/>
              <a:t>(Hox, Moerbeek, Kluytmans &amp; vd Schoot, 2014)</a:t>
            </a:r>
          </a:p>
        </p:txBody>
      </p:sp>
      <p:sp>
        <p:nvSpPr>
          <p:cNvPr id="40963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7E253ED-6192-4F7D-8875-44415A4EEDD9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smtClean="0"/>
              <a:t>If you have incomplete data</a:t>
            </a:r>
          </a:p>
          <a:p>
            <a:r>
              <a:rPr lang="en-US" smtClean="0"/>
              <a:t>Listwise deletion (LD, default in most software) is extremely wasteful if these are at the 2</a:t>
            </a:r>
            <a:r>
              <a:rPr lang="en-US" baseline="30000" smtClean="0"/>
              <a:t>nd</a:t>
            </a:r>
            <a:r>
              <a:rPr lang="en-US" smtClean="0"/>
              <a:t> level</a:t>
            </a:r>
          </a:p>
          <a:p>
            <a:pPr lvl="1"/>
            <a:r>
              <a:rPr lang="en-US" smtClean="0"/>
              <a:t>And LD makes strong assumption MCAR, principled methods are better (Hox, van Buuren &amp; Jolani, 2016)</a:t>
            </a:r>
          </a:p>
          <a:p>
            <a:r>
              <a:rPr lang="en-US" smtClean="0"/>
              <a:t>Missing data can be viewed as a complex model</a:t>
            </a:r>
          </a:p>
          <a:p>
            <a:pPr lvl="1"/>
            <a:r>
              <a:rPr lang="en-US" smtClean="0"/>
              <a:t> Each missing data point is yet another parameter</a:t>
            </a:r>
          </a:p>
          <a:p>
            <a:r>
              <a:rPr lang="en-US" smtClean="0"/>
              <a:t>Bayesian estimation can be used directly, or to generate multiple imputations</a:t>
            </a:r>
          </a:p>
          <a:p>
            <a:pPr lvl="1"/>
            <a:r>
              <a:rPr lang="en-US" smtClean="0"/>
              <a:t>Remember Gerko Vink …</a:t>
            </a:r>
          </a:p>
        </p:txBody>
      </p:sp>
      <p:sp>
        <p:nvSpPr>
          <p:cNvPr id="43011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FED8372-1648-49F2-8729-EDB6BAA5E8FA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534400" cy="5029200"/>
          </a:xfrm>
        </p:spPr>
        <p:txBody>
          <a:bodyPr/>
          <a:lstStyle/>
          <a:p>
            <a:pPr marL="533400" indent="-533400"/>
            <a:r>
              <a:rPr lang="en-US" sz="2400" smtClean="0"/>
              <a:t>It is not always clear from which population the 2</a:t>
            </a:r>
            <a:r>
              <a:rPr lang="en-US" sz="2400" baseline="30000" smtClean="0"/>
              <a:t>nd</a:t>
            </a:r>
            <a:r>
              <a:rPr lang="en-US" sz="2400" smtClean="0"/>
              <a:t> level sample comes…</a:t>
            </a:r>
          </a:p>
          <a:p>
            <a:pPr marL="914400" lvl="1" indent="-457200"/>
            <a:r>
              <a:rPr lang="en-US" sz="2000" smtClean="0"/>
              <a:t>50 US states, 28 EU member states, 12 NL provinces</a:t>
            </a:r>
          </a:p>
          <a:p>
            <a:pPr marL="533400" indent="-533400"/>
            <a:r>
              <a:rPr lang="en-US" sz="2400" smtClean="0"/>
              <a:t>In traditional statistics, we must assume that they are a sample from </a:t>
            </a:r>
            <a:r>
              <a:rPr lang="en-US" sz="2400" i="1" smtClean="0"/>
              <a:t>some</a:t>
            </a:r>
            <a:r>
              <a:rPr lang="en-US" sz="2400" smtClean="0"/>
              <a:t> population.</a:t>
            </a:r>
          </a:p>
          <a:p>
            <a:pPr marL="533400" indent="-533400"/>
            <a:r>
              <a:rPr lang="en-US" sz="2400" smtClean="0"/>
              <a:t>Ad hoc ‘solutions’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000" smtClean="0"/>
              <a:t>Ignore (unless a reviewer complains)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000" smtClean="0"/>
              <a:t>Assume a hypothetical population (very similar to 1.)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000" smtClean="0"/>
              <a:t>Declare that using a simple random model is more parsimonious that a fixed effects model (dummies)</a:t>
            </a:r>
          </a:p>
          <a:p>
            <a:pPr marL="533400" indent="-533400"/>
            <a:r>
              <a:rPr lang="en-US" sz="2400" smtClean="0"/>
              <a:t>Bayesian solution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z="2000" smtClean="0"/>
              <a:t>Assume exchangeability</a:t>
            </a:r>
          </a:p>
          <a:p>
            <a:pPr marL="914400" lvl="1" indent="-457200"/>
            <a:r>
              <a:rPr lang="en-US" sz="2000" smtClean="0"/>
              <a:t>Note ad hoc solution 3 is dealing with uncertainty, close to Bayes</a:t>
            </a:r>
          </a:p>
        </p:txBody>
      </p:sp>
      <p:sp>
        <p:nvSpPr>
          <p:cNvPr id="44035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8067311-76F2-486D-8CEC-BDE5747B3FD3}" type="slidenum">
              <a:rPr lang="en-US" sz="1200"/>
              <a:pPr algn="r"/>
              <a:t>19</a:t>
            </a:fld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A3B955-751B-4920-B52D-C417F8BEC2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596188" cy="1524000"/>
          </a:xfrm>
        </p:spPr>
        <p:txBody>
          <a:bodyPr/>
          <a:lstStyle/>
          <a:p>
            <a:r>
              <a:rPr lang="en-US" sz="4800" smtClean="0"/>
              <a:t>The Bayes Story as a “who-dunnit?”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52600"/>
            <a:ext cx="5280025" cy="50530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125" y="609600"/>
            <a:ext cx="7596188" cy="914400"/>
          </a:xfrm>
        </p:spPr>
        <p:txBody>
          <a:bodyPr/>
          <a:lstStyle/>
          <a:p>
            <a:r>
              <a:rPr lang="en-US" sz="4800" smtClean="0"/>
              <a:t>Why Bayesian estimation?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429000"/>
            <a:ext cx="8153400" cy="3048000"/>
          </a:xfrm>
        </p:spPr>
        <p:txBody>
          <a:bodyPr/>
          <a:lstStyle/>
          <a:p>
            <a:pPr marL="533400" indent="-533400"/>
            <a:r>
              <a:rPr lang="en-US" smtClean="0"/>
              <a:t>Bayesian estimation rarely </a:t>
            </a:r>
            <a:r>
              <a:rPr lang="en-US" i="1" smtClean="0"/>
              <a:t>used</a:t>
            </a:r>
          </a:p>
          <a:p>
            <a:pPr marL="914400" lvl="1" indent="-457200"/>
            <a:r>
              <a:rPr lang="en-US" smtClean="0"/>
              <a:t>Google </a:t>
            </a:r>
            <a:r>
              <a:rPr lang="en-US" i="1" smtClean="0"/>
              <a:t>Bayesian estimation MLwiN</a:t>
            </a:r>
            <a:r>
              <a:rPr lang="en-US" smtClean="0"/>
              <a:t>: 1</a:t>
            </a:r>
            <a:r>
              <a:rPr lang="en-US" baseline="30000" smtClean="0"/>
              <a:t>st</a:t>
            </a:r>
            <a:r>
              <a:rPr lang="en-US" smtClean="0"/>
              <a:t> substantive use found on page 7</a:t>
            </a:r>
          </a:p>
          <a:p>
            <a:pPr marL="914400" lvl="1" indent="-457200"/>
            <a:r>
              <a:rPr lang="en-US" smtClean="0"/>
              <a:t>Google </a:t>
            </a:r>
            <a:r>
              <a:rPr lang="en-US" i="1" smtClean="0"/>
              <a:t>Bayesian estimation Mplus</a:t>
            </a:r>
            <a:r>
              <a:rPr lang="en-US" smtClean="0"/>
              <a:t>: 1</a:t>
            </a:r>
            <a:r>
              <a:rPr lang="en-US" baseline="30000" smtClean="0"/>
              <a:t>st</a:t>
            </a:r>
            <a:r>
              <a:rPr lang="en-US" smtClean="0"/>
              <a:t> substantive use found on page 6</a:t>
            </a:r>
          </a:p>
          <a:p>
            <a:pPr marL="533400" indent="-533400"/>
            <a:endParaRPr lang="en-US" sz="2400" smtClean="0"/>
          </a:p>
          <a:p>
            <a:pPr marL="533400" indent="-533400"/>
            <a:r>
              <a:rPr lang="en-US" smtClean="0"/>
              <a:t>WHY?</a:t>
            </a:r>
          </a:p>
        </p:txBody>
      </p:sp>
      <p:sp>
        <p:nvSpPr>
          <p:cNvPr id="46083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36B8A19-662C-41CD-88D0-DB9BE02FF64B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2209800" y="2209800"/>
            <a:ext cx="396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/>
            <a:r>
              <a:rPr lang="en-US" sz="4800">
                <a:solidFill>
                  <a:schemeClr val="tx1"/>
                </a:solidFill>
              </a:rPr>
              <a:t>Why not?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6AB818-AA3E-41AA-8633-CEDA60B31D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4800" smtClean="0"/>
              <a:t>Some early links between Bayes and multilevel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3200" smtClean="0"/>
              <a:t>How Bayesians </a:t>
            </a:r>
            <a:r>
              <a:rPr lang="en-US" sz="3200" i="1" smtClean="0"/>
              <a:t>almost</a:t>
            </a:r>
            <a:r>
              <a:rPr lang="en-US" sz="3200" smtClean="0"/>
              <a:t> invented multilevel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1C5970-AEDC-4AA0-A735-023D000CE71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1013" y="304800"/>
            <a:ext cx="7596187" cy="914400"/>
          </a:xfrm>
        </p:spPr>
        <p:txBody>
          <a:bodyPr/>
          <a:lstStyle/>
          <a:p>
            <a:r>
              <a:rPr lang="en-US" sz="5000" smtClean="0"/>
              <a:t>Statistics, around 1930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/>
              <a:t>Bayesian statistics: fiercely subjectivist</a:t>
            </a:r>
          </a:p>
          <a:p>
            <a:r>
              <a:rPr lang="en-US" sz="3200" smtClean="0"/>
              <a:t>Frequentist statistics: not yet of age</a:t>
            </a:r>
          </a:p>
          <a:p>
            <a:pPr lvl="1"/>
            <a:r>
              <a:rPr lang="en-US" sz="2800" smtClean="0"/>
              <a:t>“Discussions” (read: total war) between Fisher, Karl Pearson, Neyman-Egon Pearson</a:t>
            </a:r>
          </a:p>
          <a:p>
            <a:pPr lvl="1"/>
            <a:r>
              <a:rPr lang="en-US" sz="2800" smtClean="0"/>
              <a:t>But total agreement that Bayesian statistics with unknown priors was </a:t>
            </a:r>
            <a:r>
              <a:rPr lang="en-US" sz="2800" i="1" smtClean="0"/>
              <a:t>wrong</a:t>
            </a:r>
          </a:p>
          <a:p>
            <a:r>
              <a:rPr lang="en-US" smtClean="0"/>
              <a:t> Nice and non-partisan discussion of their different approaches in Vic Barnett </a:t>
            </a:r>
            <a:r>
              <a:rPr lang="en-US" i="1" smtClean="0"/>
              <a:t>Comparative Statistical Inference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778AE4-F347-4498-B442-C5070D38E99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596188" cy="1447800"/>
          </a:xfrm>
        </p:spPr>
        <p:txBody>
          <a:bodyPr/>
          <a:lstStyle/>
          <a:p>
            <a:r>
              <a:rPr lang="en-US" sz="4800" smtClean="0"/>
              <a:t>An interesting discussion, 1971, Royal Stat. Soc.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A presentation by Lindley &amp; Smith discusses Bayesian estimation for the linear model</a:t>
            </a:r>
          </a:p>
          <a:p>
            <a:r>
              <a:rPr lang="en-US" smtClean="0"/>
              <a:t>Key term: </a:t>
            </a:r>
            <a:r>
              <a:rPr lang="en-US" i="1" smtClean="0"/>
              <a:t>exchangeability</a:t>
            </a:r>
          </a:p>
          <a:p>
            <a:pPr lvl="1"/>
            <a:r>
              <a:rPr lang="en-US" smtClean="0"/>
              <a:t>Observed units are exchangeable, and have some distribution (e.g. normal) described by parameters</a:t>
            </a:r>
          </a:p>
          <a:p>
            <a:r>
              <a:rPr lang="en-US" smtClean="0"/>
              <a:t>Key term: </a:t>
            </a:r>
            <a:r>
              <a:rPr lang="en-US" i="1" smtClean="0"/>
              <a:t>hyperparameter</a:t>
            </a:r>
            <a:endParaRPr lang="en-US" smtClean="0"/>
          </a:p>
          <a:p>
            <a:pPr lvl="1"/>
            <a:r>
              <a:rPr lang="en-US" smtClean="0"/>
              <a:t>These parameters also have a distribution described by hyperparameters</a:t>
            </a:r>
          </a:p>
          <a:p>
            <a:r>
              <a:rPr lang="en-US" smtClean="0"/>
              <a:t>The distribution of hyperparameters can be structured (e.g. follow some linear model)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54F636-15F1-4F7D-ACB7-7BC70C6C3E5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596188" cy="1524000"/>
          </a:xfrm>
        </p:spPr>
        <p:txBody>
          <a:bodyPr/>
          <a:lstStyle/>
          <a:p>
            <a:r>
              <a:rPr lang="en-US" sz="4800" smtClean="0"/>
              <a:t>Lindley &amp; Smith, 1971,</a:t>
            </a:r>
            <a:br>
              <a:rPr lang="en-US" sz="4800" smtClean="0"/>
            </a:br>
            <a:r>
              <a:rPr lang="en-US" sz="4800" smtClean="0"/>
              <a:t>Example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Assume a sample of schools, with variables </a:t>
            </a:r>
            <a:r>
              <a:rPr lang="en-US" i="1" smtClean="0"/>
              <a:t>x</a:t>
            </a:r>
            <a:r>
              <a:rPr lang="en-US" smtClean="0"/>
              <a:t> and </a:t>
            </a:r>
            <a:r>
              <a:rPr lang="en-US" i="1" smtClean="0"/>
              <a:t>y</a:t>
            </a:r>
            <a:r>
              <a:rPr lang="en-US" smtClean="0"/>
              <a:t> linearly related (regression)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One can estimate </a:t>
            </a:r>
            <a:r>
              <a:rPr lang="en-US" i="1" smtClean="0"/>
              <a:t>y</a:t>
            </a:r>
            <a:r>
              <a:rPr lang="en-US" smtClean="0"/>
              <a:t> from </a:t>
            </a:r>
            <a:r>
              <a:rPr lang="en-US" i="1" smtClean="0"/>
              <a:t>x</a:t>
            </a:r>
            <a:r>
              <a:rPr lang="en-US" smtClean="0"/>
              <a:t> using regression parameters estimated per school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These estimates can be improved by incorporating information from the </a:t>
            </a:r>
            <a:r>
              <a:rPr lang="en-US" i="1" smtClean="0"/>
              <a:t>other</a:t>
            </a:r>
            <a:r>
              <a:rPr lang="en-US" smtClean="0"/>
              <a:t> schools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assuming </a:t>
            </a:r>
            <a:r>
              <a:rPr lang="en-US" i="1" smtClean="0"/>
              <a:t>exchangeability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What does exchangeability mean?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Suppose </a:t>
            </a:r>
            <a:r>
              <a:rPr lang="en-US" i="1" smtClean="0"/>
              <a:t>y</a:t>
            </a:r>
            <a:r>
              <a:rPr lang="en-US" smtClean="0"/>
              <a:t> is school success, conditional on school variables (here: none) we should not care to which school we go – it’s all the same to us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Formally: exchanging (reordering) schools does not change their joint distribution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596942-5730-4A3A-AC64-5AB4F7A41F0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7596188" cy="1524000"/>
          </a:xfrm>
        </p:spPr>
        <p:txBody>
          <a:bodyPr/>
          <a:lstStyle/>
          <a:p>
            <a:r>
              <a:rPr lang="en-US" sz="4800" smtClean="0"/>
              <a:t>Lindley &amp; Smith, 1971,</a:t>
            </a:r>
            <a:br>
              <a:rPr lang="en-US" sz="4800" smtClean="0"/>
            </a:br>
            <a:r>
              <a:rPr lang="en-US" sz="4800" smtClean="0"/>
              <a:t>Example 2</a:t>
            </a:r>
          </a:p>
        </p:txBody>
      </p:sp>
      <p:sp>
        <p:nvSpPr>
          <p:cNvPr id="28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mtClean="0"/>
              <a:t>Estimates can be improved by incorporating information from the </a:t>
            </a:r>
            <a:r>
              <a:rPr lang="en-US" i="1" smtClean="0"/>
              <a:t>other</a:t>
            </a:r>
            <a:r>
              <a:rPr lang="en-US" smtClean="0"/>
              <a:t> schools.</a:t>
            </a:r>
          </a:p>
          <a:p>
            <a:pPr marL="533400" indent="-533400">
              <a:lnSpc>
                <a:spcPct val="90000"/>
              </a:lnSpc>
            </a:pPr>
            <a:r>
              <a:rPr lang="en-US" smtClean="0"/>
              <a:t>How?</a:t>
            </a:r>
          </a:p>
          <a:p>
            <a:pPr marL="533400" indent="-533400">
              <a:lnSpc>
                <a:spcPct val="90000"/>
              </a:lnSpc>
            </a:pPr>
            <a:r>
              <a:rPr lang="en-US" smtClean="0"/>
              <a:t>Suppose we have teacher ratings of ‘school climate’</a:t>
            </a:r>
          </a:p>
          <a:p>
            <a:pPr marL="914400" lvl="1" indent="-457200"/>
            <a:r>
              <a:rPr lang="en-US" smtClean="0"/>
              <a:t>Two approaches: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mtClean="0"/>
              <a:t>Use the mean rating per school </a:t>
            </a:r>
          </a:p>
          <a:p>
            <a:pPr marL="914400" lvl="1" indent="-457200">
              <a:buFont typeface="Wingdings" pitchFamily="2" charset="2"/>
              <a:buAutoNum type="arabicPeriod"/>
            </a:pPr>
            <a:r>
              <a:rPr lang="en-US" smtClean="0"/>
              <a:t>Use an empty 2-level model:</a:t>
            </a:r>
          </a:p>
          <a:p>
            <a:pPr marL="914400" lvl="1" indent="-457200">
              <a:buFont typeface="Wingdings" pitchFamily="2" charset="2"/>
              <a:buNone/>
            </a:pPr>
            <a:r>
              <a:rPr lang="en-US" smtClean="0"/>
              <a:t>	and calculate </a:t>
            </a:r>
          </a:p>
          <a:p>
            <a:pPr marL="533400" indent="-533400">
              <a:lnSpc>
                <a:spcPct val="80000"/>
              </a:lnSpc>
            </a:pPr>
            <a:r>
              <a:rPr lang="en-US" smtClean="0"/>
              <a:t>EB = Empirical Bayes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mtClean="0"/>
              <a:t>Effectively using information of all schools as prior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mtClean="0"/>
              <a:t>Known to be biased but also more precise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562600" y="4724400"/>
          <a:ext cx="2159000" cy="482600"/>
        </p:xfrm>
        <a:graphic>
          <a:graphicData uri="http://schemas.openxmlformats.org/presentationml/2006/ole">
            <p:oleObj spid="_x0000_s28677" name="Equation" r:id="rId4" imgW="1079280" imgH="241200" progId="Equation.DSMT4">
              <p:embed/>
            </p:oleObj>
          </a:graphicData>
        </a:graphic>
      </p:graphicFrame>
      <p:sp>
        <p:nvSpPr>
          <p:cNvPr id="2868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429000" y="5105400"/>
          <a:ext cx="3289300" cy="557213"/>
        </p:xfrm>
        <a:graphic>
          <a:graphicData uri="http://schemas.openxmlformats.org/presentationml/2006/ole">
            <p:oleObj spid="_x0000_s28678" name="Equation" r:id="rId5" imgW="1625600" imgH="279400" progId="Equation.DSMT4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943600" y="4192588"/>
          <a:ext cx="669925" cy="531812"/>
        </p:xfrm>
        <a:graphic>
          <a:graphicData uri="http://schemas.openxmlformats.org/presentationml/2006/ole">
            <p:oleObj spid="_x0000_s28680" name="Equation" r:id="rId6" imgW="330120" imgH="266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7596188" cy="990600"/>
          </a:xfrm>
        </p:spPr>
        <p:txBody>
          <a:bodyPr/>
          <a:lstStyle/>
          <a:p>
            <a:r>
              <a:rPr lang="en-US" sz="4800" smtClean="0"/>
              <a:t>Empirical Bayes Estimates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4953000"/>
          </a:xfrm>
        </p:spPr>
        <p:txBody>
          <a:bodyPr/>
          <a:lstStyle/>
          <a:p>
            <a:r>
              <a:rPr lang="en-US" smtClean="0"/>
              <a:t>EB is an interesting link, because it can be justified from both a frequentist and a Bayesian perspective:</a:t>
            </a:r>
          </a:p>
          <a:p>
            <a:r>
              <a:rPr lang="en-US" smtClean="0"/>
              <a:t>EB point estimates have a posterior distribution that uses the data as prior</a:t>
            </a:r>
          </a:p>
          <a:p>
            <a:r>
              <a:rPr lang="en-US" smtClean="0"/>
              <a:t>‘Shrinkage estimates’ are estimates that provide improved and more reliable estimates for population member point estimates</a:t>
            </a:r>
          </a:p>
          <a:p>
            <a:pPr lvl="1"/>
            <a:r>
              <a:rPr lang="en-US" smtClean="0"/>
              <a:t>John Tukey: shrinkage estimates </a:t>
            </a:r>
            <a:r>
              <a:rPr lang="en-US" i="1" smtClean="0"/>
              <a:t>borrow strength</a:t>
            </a:r>
            <a:r>
              <a:rPr lang="en-US" smtClean="0"/>
              <a:t> (from other population members)</a:t>
            </a:r>
          </a:p>
        </p:txBody>
      </p:sp>
      <p:sp>
        <p:nvSpPr>
          <p:cNvPr id="49156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ECD43D-FC72-4810-99DA-6F6B95B63669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7596188" cy="990600"/>
          </a:xfrm>
        </p:spPr>
        <p:txBody>
          <a:bodyPr/>
          <a:lstStyle/>
          <a:p>
            <a:r>
              <a:rPr lang="en-US" sz="4800" smtClean="0"/>
              <a:t>EB/Shrinkage Estimates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764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Bottom Line:</a:t>
            </a:r>
          </a:p>
          <a:p>
            <a:r>
              <a:rPr lang="en-US" sz="2400" smtClean="0"/>
              <a:t>Both EB and shrinkage estimates underestimate the true population variance</a:t>
            </a:r>
          </a:p>
          <a:p>
            <a:r>
              <a:rPr lang="en-US" sz="2400" smtClean="0"/>
              <a:t>The point estimates	  are biased</a:t>
            </a:r>
          </a:p>
          <a:p>
            <a:r>
              <a:rPr lang="en-US" sz="2400" smtClean="0"/>
              <a:t>The point estimates	  are more precise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 lvl="1"/>
            <a:r>
              <a:rPr lang="en-US" sz="2000" smtClean="0"/>
              <a:t>Frequentist: lower Mean Squared Error in repeated sampling</a:t>
            </a:r>
          </a:p>
          <a:p>
            <a:pPr lvl="1"/>
            <a:r>
              <a:rPr lang="en-US" sz="2000" smtClean="0"/>
              <a:t>Bayesian: lower variance posterior distribution</a:t>
            </a:r>
          </a:p>
          <a:p>
            <a:pPr lvl="1"/>
            <a:endParaRPr lang="en-US" sz="2000" smtClean="0"/>
          </a:p>
          <a:p>
            <a:r>
              <a:rPr lang="en-US" sz="2400" smtClean="0"/>
              <a:t>Conclusion: use EB estimates as point estimates</a:t>
            </a:r>
          </a:p>
          <a:p>
            <a:pPr lvl="1"/>
            <a:r>
              <a:rPr lang="en-US" sz="2000" smtClean="0"/>
              <a:t>to describe units (e.g. school climate) (cf. factor scores)</a:t>
            </a:r>
          </a:p>
          <a:p>
            <a:pPr lvl="1"/>
            <a:r>
              <a:rPr lang="en-US" sz="2000" smtClean="0"/>
              <a:t>to diagnose if units are outliers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3733800" y="2971800"/>
          <a:ext cx="565150" cy="531813"/>
        </p:xfrm>
        <a:graphic>
          <a:graphicData uri="http://schemas.openxmlformats.org/presentationml/2006/ole">
            <p:oleObj spid="_x0000_s51204" name="Equation" r:id="rId4" imgW="279360" imgH="266400" progId="Equation.DSMT4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733800" y="3429000"/>
          <a:ext cx="565150" cy="531813"/>
        </p:xfrm>
        <a:graphic>
          <a:graphicData uri="http://schemas.openxmlformats.org/presentationml/2006/ole">
            <p:oleObj spid="_x0000_s51205" name="Equation" r:id="rId5" imgW="279360" imgH="266400" progId="Equation.DSMT4">
              <p:embed/>
            </p:oleObj>
          </a:graphicData>
        </a:graphic>
      </p:graphicFrame>
      <p:sp>
        <p:nvSpPr>
          <p:cNvPr id="51206" name="Rectangle 14"/>
          <p:cNvSpPr txBox="1">
            <a:spLocks noGrp="1" noChangeArrowheads="1"/>
          </p:cNvSpPr>
          <p:nvPr/>
        </p:nvSpPr>
        <p:spPr bwMode="auto">
          <a:xfrm>
            <a:off x="845820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59DD54A-F92B-4317-B10A-477013366EB8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isr">
  <a:themeElements>
    <a:clrScheme name="1_isr 10">
      <a:dk1>
        <a:srgbClr val="000000"/>
      </a:dk1>
      <a:lt1>
        <a:srgbClr val="FFFFE7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1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1_is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i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s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8">
        <a:dk1>
          <a:srgbClr val="000000"/>
        </a:dk1>
        <a:lt1>
          <a:srgbClr val="FFFFDD"/>
        </a:lt1>
        <a:dk2>
          <a:srgbClr val="000000"/>
        </a:dk2>
        <a:lt2>
          <a:srgbClr val="CECECE"/>
        </a:lt2>
        <a:accent1>
          <a:srgbClr val="DADADA"/>
        </a:accent1>
        <a:accent2>
          <a:srgbClr val="474747"/>
        </a:accent2>
        <a:accent3>
          <a:srgbClr val="FFFFEB"/>
        </a:accent3>
        <a:accent4>
          <a:srgbClr val="000000"/>
        </a:accent4>
        <a:accent5>
          <a:srgbClr val="EAEAEA"/>
        </a:accent5>
        <a:accent6>
          <a:srgbClr val="3F3F3F"/>
        </a:accent6>
        <a:hlink>
          <a:srgbClr val="676767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9">
        <a:dk1>
          <a:srgbClr val="000000"/>
        </a:dk1>
        <a:lt1>
          <a:srgbClr val="FFFFF3"/>
        </a:lt1>
        <a:dk2>
          <a:srgbClr val="000000"/>
        </a:dk2>
        <a:lt2>
          <a:srgbClr val="CECECE"/>
        </a:lt2>
        <a:accent1>
          <a:srgbClr val="DADADA"/>
        </a:accent1>
        <a:accent2>
          <a:srgbClr val="474747"/>
        </a:accent2>
        <a:accent3>
          <a:srgbClr val="FFFFF8"/>
        </a:accent3>
        <a:accent4>
          <a:srgbClr val="000000"/>
        </a:accent4>
        <a:accent5>
          <a:srgbClr val="EAEAEA"/>
        </a:accent5>
        <a:accent6>
          <a:srgbClr val="3F3F3F"/>
        </a:accent6>
        <a:hlink>
          <a:srgbClr val="676767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sr 10">
        <a:dk1>
          <a:srgbClr val="000000"/>
        </a:dk1>
        <a:lt1>
          <a:srgbClr val="FFFFE7"/>
        </a:lt1>
        <a:dk2>
          <a:srgbClr val="000000"/>
        </a:dk2>
        <a:lt2>
          <a:srgbClr val="CECECE"/>
        </a:lt2>
        <a:accent1>
          <a:srgbClr val="DADADA"/>
        </a:accent1>
        <a:accent2>
          <a:srgbClr val="474747"/>
        </a:accent2>
        <a:accent3>
          <a:srgbClr val="FFFFF1"/>
        </a:accent3>
        <a:accent4>
          <a:srgbClr val="000000"/>
        </a:accent4>
        <a:accent5>
          <a:srgbClr val="EAEAEA"/>
        </a:accent5>
        <a:accent6>
          <a:srgbClr val="3F3F3F"/>
        </a:accent6>
        <a:hlink>
          <a:srgbClr val="676767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15824</TotalTime>
  <Words>1275</Words>
  <Application>Microsoft Office PowerPoint</Application>
  <PresentationFormat>On-screen Show (4:3)</PresentationFormat>
  <Paragraphs>178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Wingdings</vt:lpstr>
      <vt:lpstr>Times New Roman</vt:lpstr>
      <vt:lpstr>Symbol</vt:lpstr>
      <vt:lpstr>1_isr</vt:lpstr>
      <vt:lpstr>1_isr</vt:lpstr>
      <vt:lpstr>Equation</vt:lpstr>
      <vt:lpstr>MathType 6.0 Equation</vt:lpstr>
      <vt:lpstr> Multilevel &amp; Bayes A Mixed Story </vt:lpstr>
      <vt:lpstr>The Bayes Story as a “who-dunnit?”</vt:lpstr>
      <vt:lpstr>Some early links between Bayes and multilevel</vt:lpstr>
      <vt:lpstr>Statistics, around 1930</vt:lpstr>
      <vt:lpstr>An interesting discussion, 1971, Royal Stat. Soc.</vt:lpstr>
      <vt:lpstr>Lindley &amp; Smith, 1971, Example 2</vt:lpstr>
      <vt:lpstr>Lindley &amp; Smith, 1971, Example 2</vt:lpstr>
      <vt:lpstr>Empirical Bayes Estimates</vt:lpstr>
      <vt:lpstr>EB/Shrinkage Estimates</vt:lpstr>
      <vt:lpstr>Lindley &amp; Smith, follow-up</vt:lpstr>
      <vt:lpstr>Why?</vt:lpstr>
      <vt:lpstr>Interlude:  first multilevel software</vt:lpstr>
      <vt:lpstr>Multilevel Bayes</vt:lpstr>
      <vt:lpstr>Why Bayesian estimation?</vt:lpstr>
      <vt:lpstr>Bayesian estimation for complex models</vt:lpstr>
      <vt:lpstr>Why Bayesian estimation?</vt:lpstr>
      <vt:lpstr>Why Bayesian estimation?</vt:lpstr>
      <vt:lpstr>Why Bayesian estimation?</vt:lpstr>
      <vt:lpstr>Why Bayesian estimation?</vt:lpstr>
      <vt:lpstr>Why Bayesian estimation?</vt:lpstr>
    </vt:vector>
  </TitlesOfParts>
  <Company>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Vragenlijst Constructie en Het Vraag Antwoord Proces</dc:title>
  <dc:creator>de Leeuw</dc:creator>
  <cp:lastModifiedBy>Hox</cp:lastModifiedBy>
  <cp:revision>312</cp:revision>
  <cp:lastPrinted>2015-08-11T12:11:14Z</cp:lastPrinted>
  <dcterms:created xsi:type="dcterms:W3CDTF">2008-03-15T14:32:42Z</dcterms:created>
  <dcterms:modified xsi:type="dcterms:W3CDTF">2016-01-12T18:45:16Z</dcterms:modified>
</cp:coreProperties>
</file>