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8"/>
  </p:notesMasterIdLst>
  <p:sldIdLst>
    <p:sldId id="318" r:id="rId3"/>
    <p:sldId id="346" r:id="rId4"/>
    <p:sldId id="319" r:id="rId5"/>
    <p:sldId id="364" r:id="rId6"/>
    <p:sldId id="320" r:id="rId7"/>
    <p:sldId id="321" r:id="rId8"/>
    <p:sldId id="322" r:id="rId9"/>
    <p:sldId id="315" r:id="rId10"/>
    <p:sldId id="257" r:id="rId11"/>
    <p:sldId id="258" r:id="rId12"/>
    <p:sldId id="259" r:id="rId13"/>
    <p:sldId id="260" r:id="rId14"/>
    <p:sldId id="262" r:id="rId15"/>
    <p:sldId id="277" r:id="rId16"/>
    <p:sldId id="312" r:id="rId17"/>
    <p:sldId id="313" r:id="rId18"/>
    <p:sldId id="314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79" r:id="rId27"/>
    <p:sldId id="280" r:id="rId28"/>
    <p:sldId id="281" r:id="rId29"/>
    <p:sldId id="365" r:id="rId30"/>
    <p:sldId id="282" r:id="rId31"/>
    <p:sldId id="283" r:id="rId32"/>
    <p:sldId id="367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8" r:id="rId54"/>
    <p:sldId id="355" r:id="rId55"/>
    <p:sldId id="349" r:id="rId56"/>
    <p:sldId id="350" r:id="rId57"/>
    <p:sldId id="353" r:id="rId58"/>
    <p:sldId id="354" r:id="rId59"/>
    <p:sldId id="357" r:id="rId60"/>
    <p:sldId id="358" r:id="rId61"/>
    <p:sldId id="359" r:id="rId62"/>
    <p:sldId id="360" r:id="rId63"/>
    <p:sldId id="361" r:id="rId64"/>
    <p:sldId id="363" r:id="rId65"/>
    <p:sldId id="366" r:id="rId66"/>
    <p:sldId id="294" r:id="rId6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9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C2515-5AB2-4EA7-96F9-24284303882F}" type="datetimeFigureOut">
              <a:rPr lang="de-DE" smtClean="0"/>
              <a:pPr/>
              <a:t>13.01.2016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8B7E-3A81-42EA-AFA2-B6B7119AEC1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176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FB232-2017-47DA-BDBA-CB87B734250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70688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FB232-2017-47DA-BDBA-CB87B734250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50461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5496" y="2836912"/>
            <a:ext cx="7344816" cy="2464296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44455-F6A9-47F7-8A9D-A529871B0A51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332656"/>
            <a:ext cx="9021537" cy="22839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233C-6CEF-48EE-A454-B6160F41C976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2F5-3B93-49EE-A6A3-A19F3ED0E4C9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58465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90143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0524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206750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4097901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406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70466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038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0A2-11CE-48B1-B165-5022226D65A3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57200" cy="457200"/>
          </a:xfrm>
        </p:spPr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6984"/>
          </a:xfrm>
        </p:spPr>
        <p:txBody>
          <a:bodyPr vert="horz"/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412965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60260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1049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CFD9-02E6-4E53-86D4-6B4224E41BE8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6465-C13E-4C83-B2E5-ED33E8DBEAF0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268D-DF68-4268-8A25-FA80FF459C2C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7650-17E0-48E5-8D4D-670FA0BFE9D7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058B-2F72-4D47-99E8-2A1C83A13C19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8C5A-5143-40E0-928E-4A97B534032D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F089-8881-42CA-BDB4-6A88B6846574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CA9B45F-8D85-4796-B539-88CD9891FB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23528" y="1447800"/>
            <a:ext cx="836327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993FBC-9082-4467-B763-2D3C9C7E0B5C}" type="datetime1">
              <a:rPr lang="de-DE" smtClean="0"/>
              <a:pPr/>
              <a:t>13.01.2016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460432" y="6165304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CA9B45F-8D85-4796-B539-88CD9891FB9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887BB1-5E7D-4F2B-800E-29CC77B024E8}" type="datetimeFigureOut">
              <a:rPr lang="de-DE" smtClean="0">
                <a:solidFill>
                  <a:srgbClr val="696464"/>
                </a:solidFill>
              </a:rPr>
              <a:pPr/>
              <a:t>13.01.2016</a:t>
            </a:fld>
            <a:endParaRPr lang="de-DE">
              <a:solidFill>
                <a:srgbClr val="696464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>
              <a:solidFill>
                <a:srgbClr val="696464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796B870-F277-4E37-B75D-E6B6C42EFD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8294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eansocialsurve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MPLUS USER MEETING UTRECHT  13.1.2016</a:t>
            </a:r>
          </a:p>
          <a:p>
            <a:endParaRPr lang="de-DE" dirty="0" smtClean="0"/>
          </a:p>
          <a:p>
            <a:r>
              <a:rPr lang="de-DE" dirty="0" smtClean="0"/>
              <a:t>Peter Schmidt</a:t>
            </a:r>
          </a:p>
          <a:p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Giessen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Approximate Measurement </a:t>
            </a:r>
            <a:r>
              <a:rPr lang="en-US" dirty="0"/>
              <a:t>Invariance in </a:t>
            </a:r>
            <a:r>
              <a:rPr lang="en-US" dirty="0" smtClean="0"/>
              <a:t>Cross-Cultural </a:t>
            </a:r>
            <a:r>
              <a:rPr lang="en-US" dirty="0"/>
              <a:t>and </a:t>
            </a:r>
            <a:r>
              <a:rPr lang="en-US" dirty="0" smtClean="0"/>
              <a:t>Comparative </a:t>
            </a:r>
            <a:r>
              <a:rPr lang="en-US" dirty="0"/>
              <a:t>R</a:t>
            </a:r>
            <a:r>
              <a:rPr lang="en-US" dirty="0" smtClean="0"/>
              <a:t>esearch</a:t>
            </a:r>
            <a:r>
              <a:rPr lang="en-US" dirty="0"/>
              <a:t>: </a:t>
            </a:r>
            <a:r>
              <a:rPr lang="en-US" dirty="0" smtClean="0"/>
              <a:t>Results from four studies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42777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 summarizes the number of participants in each round, the percentage of female respondents, and the mean and standard deviations of the respondents’ age in each country.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in each country included both respondents with and without immigration background.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excluded respondents with a migration background from our analysis to avoid positivity bias in the scores. 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the total sample included 271,220 respondents. </a:t>
            </a:r>
          </a:p>
          <a:p>
            <a:r>
              <a:rPr lang="en-US" dirty="0" smtClean="0"/>
              <a:t>The data were retrieved from the ESS website, </a:t>
            </a:r>
            <a:r>
              <a:rPr lang="en-US" dirty="0" smtClean="0">
                <a:hlinkClick r:id="rId2"/>
              </a:rPr>
              <a:t>www.europeansocialsurvey.org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Further information on data collection procedures, the full questionnaire, response rates, and methodological documentation is available on the ESS website. 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items in the ESS measured attitudes toward immigration.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ask whether respondents prefer their country to allow more or fewer immigrants who belong to a certain group to come into the country. </a:t>
            </a:r>
            <a:endParaRPr lang="en-US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group consists of people of </a:t>
            </a:r>
            <a:r>
              <a:rPr lang="en-US" i="1" dirty="0" smtClean="0"/>
              <a:t>the same race or ethnic group from most [country] people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the second group consists of people of </a:t>
            </a:r>
            <a:r>
              <a:rPr lang="en-US" i="1" dirty="0" smtClean="0"/>
              <a:t>a different race or ethnic group from most [country] people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the third consists of people from </a:t>
            </a:r>
            <a:r>
              <a:rPr lang="en-US" i="1" dirty="0" smtClean="0"/>
              <a:t>poorer countries outside Europe.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Respondents record their responses to these three questions on 4-point scales ranging from 1 (</a:t>
            </a:r>
            <a:r>
              <a:rPr lang="en-US" i="1" dirty="0" smtClean="0"/>
              <a:t>allow none</a:t>
            </a:r>
            <a:r>
              <a:rPr lang="en-US" dirty="0" smtClean="0"/>
              <a:t>) to 4 (</a:t>
            </a:r>
            <a:r>
              <a:rPr lang="en-US" i="1" dirty="0" smtClean="0"/>
              <a:t>allow many</a:t>
            </a:r>
            <a:r>
              <a:rPr lang="en-US" dirty="0" smtClean="0"/>
              <a:t>).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" y="346646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sz="2400" dirty="0" smtClean="0"/>
              <a:t>Number of respondents (N) by country and ESS round with % of female (% F) and mean and standard deviation of 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3" y="1773226"/>
          <a:ext cx="9143996" cy="508477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7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07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3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07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07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3301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84187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65074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1st Round (2002/3)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2nd Round (2004/5)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3rd Round (2006/7)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4th Round (2008/9)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5th Round (2010/11)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6th Round (2012/13)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1. Austria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2053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46.74 (17.19)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2074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43.65 (17.91)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2236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44.18 (17.91)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1987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47.13 (18.52)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2. Belgium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1739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44.61 (18.48)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1619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45.17 (18.48)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1645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46.21 (18.86)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1586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46.43 (19.00)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1516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47.17 (19.16)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1606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47.71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(19.47)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3. Bulgaria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1387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49.83 (17.80)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2210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51.78 (17.64)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2412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53.30 (17.84)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2247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57.5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53.95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(16.95)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4. Croatia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1353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46.78 (18.25)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1474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50.58 (18.99)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5. Cyprus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945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46.88 (17.54)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1119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45.38 (18.04)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1016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48.72 (18.91)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991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48.96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(18.59)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6. Czech Republic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1297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51.46 (17.55)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2890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48.08 (17.88)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1976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46.90 (17.37)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2339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46.79 (17.64)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1944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(17.11)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7. Denmark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1422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46.74 (17.73)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1415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47.23 (17.78)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1403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49.90 (17.61)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1510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49.54 (18.09)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1475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48.78 (18.62)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1536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48.94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(19.22)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8. Estonia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1615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57.9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44.66 (19.48)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1199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44.55 (19.22)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1305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44.94 (18.98)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1517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58.0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46.45 (19.43)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1991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47.01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(19.41)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9. Finland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1937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45.95 (18.53)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1983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47.53 (18.67)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1838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48.73 (19.05)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2139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48.26 (18.76)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1813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49.20 (19.27)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2103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50.24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(18.92)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10. France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1353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47.16 (18.56)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1670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48.70 (18.04)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1791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48.15 (17.84)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1911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48.59 (18.96)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1573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49.24 (18.56)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Data </a:t>
            </a:r>
            <a:r>
              <a:rPr lang="de-DE" dirty="0" err="1" smtClean="0">
                <a:solidFill>
                  <a:srgbClr val="696464"/>
                </a:solidFill>
              </a:rPr>
              <a:t>and</a:t>
            </a:r>
            <a:r>
              <a:rPr lang="de-DE" dirty="0" smtClean="0">
                <a:solidFill>
                  <a:srgbClr val="696464"/>
                </a:solidFill>
              </a:rPr>
              <a:t> </a:t>
            </a:r>
            <a:r>
              <a:rPr lang="de-DE" dirty="0" err="1" smtClean="0">
                <a:solidFill>
                  <a:srgbClr val="696464"/>
                </a:solidFill>
              </a:rPr>
              <a:t>Measurements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>
                <a:solidFill>
                  <a:srgbClr val="696464"/>
                </a:solidFill>
              </a:rPr>
              <a:t>Number of respondents (N) by country and ESS round with % of female (% F) and mean and standard deviation of 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-5" y="1773226"/>
          <a:ext cx="9144005" cy="508477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7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3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8418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1st Round (2002/3)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2nd Round (2004/5)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3rd Round (2006/7)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4th Round (2008/9)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5th Round (2010/11)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6th Round (2012/13)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11. Germany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2705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47.64 (17.95)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2625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47.27 (17.97)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2687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48.18 (18.12)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2518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49.40 (17.43)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2743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48.09 (18.53)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2658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49.17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(18.74)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12. Greece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2302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57.2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50.59 (19.22)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2164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51.30 (18.85)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1950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45.59 (16.87)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2447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48.45 (19.05)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13. Hungary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1645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45.91 (18.20)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1465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46.58 (18.09)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1484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58.8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51.13 (18.54)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1514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47.70 (19.10)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1518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47.70 (18.35)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1989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(18.20)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14. Iceland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44.54 (17.71)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707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44.64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(18.84)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15. Ireland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1890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45.98 (17.84)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2138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43.3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48.24 (18.08)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1561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47.16 (18.35)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1479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49.39 (18.29)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2170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47.82 (19.12)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2244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48.65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(18.17)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16. Israel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1626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36.13 (15.79)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1588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38.97 (16.07)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1529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39.48 (16.87)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1725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39.11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(16.50)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17. Italy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1181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47.01 (17.89)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1494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48.01 (18.09)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18. Kosovo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1222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43.33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(17.04)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19. Latvia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1753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59.1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40.76 (19.06)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1706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46.52 (18.56)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20. Lithuania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1916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44.59 (18.86)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1592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64.1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51.54 (19.46)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Data </a:t>
            </a:r>
            <a:r>
              <a:rPr lang="de-DE" dirty="0" err="1" smtClean="0">
                <a:solidFill>
                  <a:srgbClr val="696464"/>
                </a:solidFill>
              </a:rPr>
              <a:t>and</a:t>
            </a:r>
            <a:r>
              <a:rPr lang="de-DE" dirty="0" smtClean="0">
                <a:solidFill>
                  <a:srgbClr val="696464"/>
                </a:solidFill>
              </a:rPr>
              <a:t> </a:t>
            </a:r>
            <a:r>
              <a:rPr lang="de-DE" dirty="0" err="1" smtClean="0">
                <a:solidFill>
                  <a:srgbClr val="696464"/>
                </a:solidFill>
              </a:rPr>
              <a:t>Measurements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>
                <a:solidFill>
                  <a:srgbClr val="696464"/>
                </a:solidFill>
              </a:rPr>
              <a:t>Number of respondents (N) by country and ESS round with % of female (% F) and mean and standard deviation of 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-5" y="1773226"/>
          <a:ext cx="9144005" cy="50847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7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3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8418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1st Round (2002/3)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2nd Round (2004/5)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3rd Round (2006/7)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4th Round (2008/9)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5th Round (2010/11)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6th Round (2012/13)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5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21. Luxembourg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1069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43.76 (19.65)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1147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44.07 (18.78)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59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22. Netherlands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2207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48.20 (17.13)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1717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58.8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49.88 (17.49)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1711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49.30 (17.87)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1610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49.77 (18.00)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1688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50.71 (17.66)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1677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51.48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(18.16)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23. Norway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1903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46.12 (17.22)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1632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46.06 (17.43)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1625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45.94 (18.32)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1418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46.15 (18.14)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1373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47.14 (18.76)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1421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46.87</a:t>
                      </a:r>
                      <a:endParaRPr lang="de-DE" sz="1300" dirty="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(18.38)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24. Poland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2079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42.57 (18.51)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1697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41.93 (17.92)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1696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43.53 (18.45)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1596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44.36  (18.86)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1723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44.04 (18.74)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1872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45.83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(18.69)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25. Portugal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1421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58.5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48.52 (19.11)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1932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50.09 (19.48)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2078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52.22 (19.02)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2229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53.48 (19.87)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2004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54.81 (19.19)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2019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52.87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(19.08)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26. Romania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2130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46.12 (18.45)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2088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46.03 (17.64)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27. Russia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2280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59.6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46.19 (19.11)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2376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60.9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47.22 (19.06)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2435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59.4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46.29 (18.61)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2334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45.90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(18.12)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28. Slovakia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1465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42.15 (17.83)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1703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42.97 (17.79)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1760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49.95 (17.16)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1802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50.40 (17.39)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1815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59.2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49.26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(16.56)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73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29. Slovenia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1374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44.04 (18.58)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1320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44.89 (19.21)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1362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46.09 (19.06)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1178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46.05 (19.08)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1280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46.92 (18.73)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1144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47.76</a:t>
                      </a:r>
                      <a:endParaRPr lang="de-DE" sz="1300" dirty="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(19.06)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Data </a:t>
            </a:r>
            <a:r>
              <a:rPr lang="de-DE" dirty="0" err="1" smtClean="0">
                <a:solidFill>
                  <a:srgbClr val="696464"/>
                </a:solidFill>
              </a:rPr>
              <a:t>and</a:t>
            </a:r>
            <a:r>
              <a:rPr lang="de-DE" dirty="0" smtClean="0">
                <a:solidFill>
                  <a:srgbClr val="696464"/>
                </a:solidFill>
              </a:rPr>
              <a:t> </a:t>
            </a:r>
            <a:r>
              <a:rPr lang="de-DE" dirty="0" err="1" smtClean="0">
                <a:solidFill>
                  <a:srgbClr val="696464"/>
                </a:solidFill>
              </a:rPr>
              <a:t>Measurements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>
                <a:solidFill>
                  <a:srgbClr val="696464"/>
                </a:solidFill>
              </a:rPr>
              <a:t>Number of respondents (N) by country and ESS round with % of female (% F) and mean and standard deviation of age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-5" y="1773226"/>
          <a:ext cx="9144005" cy="33680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7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379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0330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6564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8418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40387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65075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</a:tblGrid>
              <a:tr h="714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 dirty="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1st Round (2002/3)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2nd Round (2004/5)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3rd Round (2006/7)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4th Round (2008/9)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5th Round (2010/11)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6th Round (2012/13)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4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% F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M</a:t>
                      </a:r>
                      <a:r>
                        <a:rPr lang="pl-PL" sz="1300" b="1" baseline="-25000"/>
                        <a:t>age </a:t>
                      </a:r>
                      <a:r>
                        <a:rPr lang="pl-PL" sz="1300" b="1"/>
                        <a:t>(SD</a:t>
                      </a:r>
                      <a:r>
                        <a:rPr lang="pl-PL" sz="1300" b="1" baseline="-25000"/>
                        <a:t>age</a:t>
                      </a:r>
                      <a:r>
                        <a:rPr lang="pl-PL" sz="1300" b="1"/>
                        <a:t>)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/>
                        <a:t>N</a:t>
                      </a:r>
                      <a:endParaRPr lang="de-DE" sz="1300" b="1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N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% F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/>
                        <a:t>M</a:t>
                      </a:r>
                      <a:r>
                        <a:rPr lang="pl-PL" sz="1300" b="1" baseline="-25000" dirty="0"/>
                        <a:t>age </a:t>
                      </a:r>
                      <a:r>
                        <a:rPr lang="pl-PL" sz="1300" b="1" dirty="0"/>
                        <a:t>(SD</a:t>
                      </a:r>
                      <a:r>
                        <a:rPr lang="pl-PL" sz="1300" b="1" baseline="-25000" dirty="0"/>
                        <a:t>age</a:t>
                      </a:r>
                      <a:r>
                        <a:rPr lang="pl-PL" sz="1300" b="1" dirty="0"/>
                        <a:t>)</a:t>
                      </a:r>
                      <a:endParaRPr lang="de-DE" sz="13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/>
                        <a:t>30. Spain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1648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49.01 (19.32)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1545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45.72 (18.94)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1730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46.48 (19.09)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2341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47.87  (19.38)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1693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46.65 (18.57)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1671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48.34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(18.29)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31. Sweden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1785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46.44 (18.75)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1762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47.04 (19.00)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1710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47.21 (18.92)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1616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47.59 (19.33)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1324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48.77 (19.54)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1613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48.16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(19.26)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32. Switzerland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1696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51.0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47.58 (17.67)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1748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48.61 (18.50)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1464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50.15 (18.32)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1392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49.42 (18.89)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1155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48.00 (19.38)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1157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47.73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(19.32)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720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33. Turkey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1830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39.01 (16.74)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2389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39.47 (16.39)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720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34. Ukraine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1763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63.2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48.81 (18.74)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1759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61.2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47.75 (18.81)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1654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62.2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47.81 (18.68)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1717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62.7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49.32 (18.94)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de-DE" sz="1300">
                        <a:latin typeface="+mn-lt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293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35. UK 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1860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53.2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48.94 (18.60)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1724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48.37 (18.92)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2158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55.1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49.93 (19.18)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2106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54.6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49.68 (18.56)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2151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56.6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50.76 (18.91)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2020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57.8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52.48</a:t>
                      </a:r>
                      <a:endParaRPr lang="de-DE" sz="1300"/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(19.24)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46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300"/>
                        <a:t>Total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/>
                        <a:t>38,192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/>
                        <a:t>44,988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/>
                        <a:t>43,335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/>
                        <a:t>55,520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/>
                        <a:t>47,479</a:t>
                      </a:r>
                      <a:endParaRPr lang="de-DE" sz="13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300" dirty="0"/>
                        <a:t>41,706</a:t>
                      </a:r>
                      <a:endParaRPr lang="de-DE" sz="13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7864" marR="7864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Plan </a:t>
            </a:r>
            <a:r>
              <a:rPr lang="de-DE" dirty="0" err="1" smtClean="0"/>
              <a:t>of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en-US" sz="2900" dirty="0" smtClean="0"/>
              <a:t>1. Testing for exact (full or partial) scalar </a:t>
            </a:r>
            <a:r>
              <a:rPr lang="en-GB" sz="2900" dirty="0" smtClean="0"/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First, we ran 6 MGCFA analyses using the full information maximum likelihood (FIML) procedure (Schafer and Graham 2002), one for each round, with all the countries included in this round.</a:t>
            </a:r>
          </a:p>
          <a:p>
            <a:r>
              <a:rPr lang="en-US" sz="3200" dirty="0" smtClean="0"/>
              <a:t>Each analysis contained three assessments for </a:t>
            </a:r>
            <a:r>
              <a:rPr lang="en-US" sz="3200" dirty="0" err="1" smtClean="0"/>
              <a:t>configural</a:t>
            </a:r>
            <a:r>
              <a:rPr lang="en-US" sz="3200" dirty="0" smtClean="0"/>
              <a:t>, metric, and scalar equivalence, respectively, with the corresponding constraints for the metric and scalar levels of measurement </a:t>
            </a:r>
            <a:r>
              <a:rPr lang="en-GB" sz="3200" dirty="0" smtClean="0"/>
              <a:t>equivalence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To identify the model we used the approach proposed by Little, </a:t>
            </a:r>
            <a:r>
              <a:rPr lang="en-US" sz="3200" dirty="0" err="1" smtClean="0"/>
              <a:t>Slegers</a:t>
            </a:r>
            <a:r>
              <a:rPr lang="en-US" sz="3200" dirty="0" smtClean="0"/>
              <a:t>, and Card (2006) and constrained the loading of one of the items to 1 and the intercept of this item to 0 in all countries.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Plan </a:t>
            </a:r>
            <a:r>
              <a:rPr lang="de-DE" dirty="0" err="1" smtClean="0"/>
              <a:t>of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en-US" sz="2900" dirty="0" smtClean="0"/>
              <a:t>1. Testing for exact (full or partial) scalar </a:t>
            </a:r>
            <a:r>
              <a:rPr lang="en-GB" sz="2900" dirty="0" smtClean="0"/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If it turned out that the loading and/or intercept of this item varied considerably across countries, we used a different reference item for identification. </a:t>
            </a:r>
          </a:p>
          <a:p>
            <a:r>
              <a:rPr lang="en-US" dirty="0" smtClean="0"/>
              <a:t>When full measurement </a:t>
            </a:r>
            <a:r>
              <a:rPr lang="en-GB" dirty="0" smtClean="0"/>
              <a:t>equivalence </a:t>
            </a:r>
            <a:r>
              <a:rPr lang="en-US" dirty="0" smtClean="0"/>
              <a:t>was not established, we tried to assess partial measurement </a:t>
            </a:r>
            <a:r>
              <a:rPr lang="en-GB" dirty="0" smtClean="0"/>
              <a:t>equivalence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We used the program </a:t>
            </a:r>
            <a:r>
              <a:rPr lang="en-US" dirty="0" err="1" smtClean="0"/>
              <a:t>Jrule</a:t>
            </a:r>
            <a:r>
              <a:rPr lang="en-US" dirty="0" smtClean="0"/>
              <a:t> (Saris, </a:t>
            </a:r>
            <a:r>
              <a:rPr lang="en-US" dirty="0" err="1" smtClean="0"/>
              <a:t>Satorra</a:t>
            </a:r>
            <a:r>
              <a:rPr lang="en-US" dirty="0" smtClean="0"/>
              <a:t> and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Veld</a:t>
            </a:r>
            <a:r>
              <a:rPr lang="en-US" dirty="0" smtClean="0"/>
              <a:t> 2009; </a:t>
            </a:r>
            <a:r>
              <a:rPr lang="en-US" dirty="0" err="1" smtClean="0"/>
              <a:t>Oberski</a:t>
            </a:r>
            <a:r>
              <a:rPr lang="en-US" dirty="0" smtClean="0"/>
              <a:t> 2009) for the detection of local misspecifications of parameters whose equality constraint should be released according to the program.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General Approach </a:t>
            </a:r>
          </a:p>
          <a:p>
            <a:r>
              <a:rPr lang="de-DE" dirty="0" smtClean="0"/>
              <a:t>Study 1: Attitude </a:t>
            </a:r>
            <a:r>
              <a:rPr lang="de-DE" dirty="0" err="1" smtClean="0"/>
              <a:t>toward</a:t>
            </a:r>
            <a:r>
              <a:rPr lang="de-DE" dirty="0" smtClean="0"/>
              <a:t> Immigration in </a:t>
            </a:r>
            <a:r>
              <a:rPr lang="de-DE" dirty="0" err="1" smtClean="0"/>
              <a:t>the</a:t>
            </a:r>
            <a:r>
              <a:rPr lang="de-DE" dirty="0" smtClean="0"/>
              <a:t> ESS</a:t>
            </a:r>
          </a:p>
          <a:p>
            <a:r>
              <a:rPr lang="de-DE" dirty="0" smtClean="0"/>
              <a:t>Study 2: </a:t>
            </a:r>
            <a:r>
              <a:rPr lang="de-DE" dirty="0" err="1" smtClean="0"/>
              <a:t>Revised</a:t>
            </a:r>
            <a:r>
              <a:rPr lang="de-DE" dirty="0" smtClean="0"/>
              <a:t> Value </a:t>
            </a:r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19 </a:t>
            </a:r>
            <a:r>
              <a:rPr lang="de-DE" dirty="0" err="1" smtClean="0"/>
              <a:t>values</a:t>
            </a:r>
            <a:endParaRPr lang="de-DE" dirty="0" smtClean="0"/>
          </a:p>
          <a:p>
            <a:r>
              <a:rPr lang="de-DE" dirty="0" smtClean="0"/>
              <a:t>Study 3: </a:t>
            </a:r>
            <a:r>
              <a:rPr lang="de-DE" dirty="0" err="1" smtClean="0"/>
              <a:t>Invariance</a:t>
            </a:r>
            <a:r>
              <a:rPr lang="de-DE" dirty="0" smtClean="0"/>
              <a:t> of </a:t>
            </a:r>
            <a:r>
              <a:rPr lang="de-DE" dirty="0" err="1" smtClean="0"/>
              <a:t>Universalism</a:t>
            </a:r>
            <a:r>
              <a:rPr lang="de-DE" dirty="0" smtClean="0"/>
              <a:t> Value </a:t>
            </a:r>
            <a:r>
              <a:rPr lang="de-DE" dirty="0" err="1" smtClean="0"/>
              <a:t>over</a:t>
            </a:r>
            <a:r>
              <a:rPr lang="de-DE" dirty="0" smtClean="0"/>
              <a:t> time and countries in </a:t>
            </a:r>
            <a:r>
              <a:rPr lang="de-DE" dirty="0" err="1" smtClean="0"/>
              <a:t>the</a:t>
            </a:r>
            <a:r>
              <a:rPr lang="de-DE" dirty="0" smtClean="0"/>
              <a:t> ESS</a:t>
            </a:r>
          </a:p>
          <a:p>
            <a:r>
              <a:rPr lang="de-DE" dirty="0" smtClean="0"/>
              <a:t>Study 4: </a:t>
            </a:r>
            <a:r>
              <a:rPr lang="de-DE" dirty="0" err="1" smtClean="0"/>
              <a:t>Invariance</a:t>
            </a:r>
            <a:r>
              <a:rPr lang="de-DE" dirty="0" smtClean="0"/>
              <a:t> of </a:t>
            </a:r>
            <a:r>
              <a:rPr lang="de-DE" dirty="0" err="1" smtClean="0"/>
              <a:t>four</a:t>
            </a:r>
            <a:r>
              <a:rPr lang="de-DE" dirty="0" smtClean="0"/>
              <a:t> Higher Order </a:t>
            </a:r>
            <a:r>
              <a:rPr lang="de-DE" dirty="0" err="1" smtClean="0"/>
              <a:t>Factors</a:t>
            </a:r>
            <a:r>
              <a:rPr lang="de-DE" dirty="0" smtClean="0"/>
              <a:t> of Values in </a:t>
            </a:r>
            <a:r>
              <a:rPr lang="de-DE" dirty="0" err="1" smtClean="0"/>
              <a:t>the</a:t>
            </a:r>
            <a:r>
              <a:rPr lang="de-DE" dirty="0" smtClean="0"/>
              <a:t> ESS  </a:t>
            </a:r>
          </a:p>
          <a:p>
            <a:r>
              <a:rPr lang="de-DE" dirty="0" smtClean="0"/>
              <a:t>Outlook: </a:t>
            </a:r>
            <a:r>
              <a:rPr lang="de-DE" dirty="0" err="1" smtClean="0"/>
              <a:t>Approximate</a:t>
            </a:r>
            <a:r>
              <a:rPr lang="de-DE" dirty="0" smtClean="0"/>
              <a:t> Measurement </a:t>
            </a:r>
            <a:r>
              <a:rPr lang="de-DE" dirty="0" err="1" smtClean="0"/>
              <a:t>Invariance</a:t>
            </a:r>
            <a:r>
              <a:rPr lang="de-DE" dirty="0" smtClean="0"/>
              <a:t>, </a:t>
            </a:r>
            <a:r>
              <a:rPr lang="de-DE" dirty="0" err="1" smtClean="0"/>
              <a:t>Robustness</a:t>
            </a:r>
            <a:r>
              <a:rPr lang="de-DE" dirty="0" smtClean="0"/>
              <a:t> </a:t>
            </a:r>
            <a:r>
              <a:rPr lang="de-DE" dirty="0" err="1" smtClean="0"/>
              <a:t>checks</a:t>
            </a:r>
            <a:r>
              <a:rPr lang="de-DE" dirty="0" smtClean="0"/>
              <a:t>, Multilevel CFA/SEM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explanatory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. 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Plan </a:t>
            </a:r>
            <a:r>
              <a:rPr lang="de-DE" dirty="0" err="1" smtClean="0"/>
              <a:t>of</a:t>
            </a:r>
            <a:r>
              <a:rPr lang="de-DE" dirty="0" smtClean="0"/>
              <a:t> Analysis</a:t>
            </a:r>
            <a:br>
              <a:rPr lang="de-DE" dirty="0" smtClean="0"/>
            </a:br>
            <a:r>
              <a:rPr lang="en-US" sz="2900" dirty="0" smtClean="0"/>
              <a:t>1. Testing for exact (full or partial) scalar </a:t>
            </a:r>
            <a:r>
              <a:rPr lang="en-GB" sz="2900" dirty="0" smtClean="0"/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establish partial scalar </a:t>
            </a:r>
            <a:r>
              <a:rPr lang="en-GB" dirty="0" smtClean="0"/>
              <a:t>equivalence</a:t>
            </a:r>
            <a:r>
              <a:rPr lang="en-US" dirty="0" smtClean="0"/>
              <a:t>, only one item could be released, because partial scalar </a:t>
            </a:r>
            <a:r>
              <a:rPr lang="en-GB" dirty="0" smtClean="0"/>
              <a:t>equivalence </a:t>
            </a:r>
            <a:r>
              <a:rPr lang="en-US" dirty="0" smtClean="0"/>
              <a:t>requires that parameters of at least two items are constrained to be equal across all groups. </a:t>
            </a:r>
          </a:p>
          <a:p>
            <a:r>
              <a:rPr lang="en-US" dirty="0" smtClean="0"/>
              <a:t>However,  results of analyses using </a:t>
            </a:r>
            <a:r>
              <a:rPr lang="en-US" dirty="0" err="1" smtClean="0"/>
              <a:t>Jrule</a:t>
            </a:r>
            <a:r>
              <a:rPr lang="en-US" dirty="0" smtClean="0"/>
              <a:t> indicated misspecifications for two or even three items in several countries. </a:t>
            </a:r>
          </a:p>
          <a:p>
            <a:r>
              <a:rPr lang="en-US" dirty="0" smtClean="0"/>
              <a:t>This indicated that in these countries even partial scalar </a:t>
            </a:r>
            <a:r>
              <a:rPr lang="en-GB" dirty="0" smtClean="0"/>
              <a:t>equivalence </a:t>
            </a:r>
            <a:r>
              <a:rPr lang="en-US" dirty="0" smtClean="0"/>
              <a:t>could not be established. 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Plan </a:t>
            </a:r>
            <a:r>
              <a:rPr lang="de-DE" dirty="0" err="1" smtClean="0">
                <a:solidFill>
                  <a:srgbClr val="696464"/>
                </a:solidFill>
              </a:rPr>
              <a:t>of</a:t>
            </a:r>
            <a:r>
              <a:rPr lang="de-DE" dirty="0" smtClean="0">
                <a:solidFill>
                  <a:srgbClr val="696464"/>
                </a:solidFill>
              </a:rPr>
              <a:t> Analysis </a:t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800" dirty="0" smtClean="0">
                <a:solidFill>
                  <a:srgbClr val="696464"/>
                </a:solidFill>
              </a:rPr>
              <a:t>2. Testing for approximate scalar </a:t>
            </a:r>
            <a:r>
              <a:rPr lang="en-GB" sz="2800" dirty="0" smtClean="0">
                <a:solidFill>
                  <a:srgbClr val="696464"/>
                </a:solidFill>
              </a:rPr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Assessing approximate measurement </a:t>
            </a:r>
            <a:r>
              <a:rPr lang="en-GB" dirty="0" smtClean="0"/>
              <a:t>equivalence </a:t>
            </a:r>
            <a:r>
              <a:rPr lang="en-US" dirty="0" smtClean="0"/>
              <a:t>using Bayesian analysis requires imposing priors on specific parameters. </a:t>
            </a:r>
          </a:p>
          <a:p>
            <a:r>
              <a:rPr lang="en-US" dirty="0" smtClean="0"/>
              <a:t>When testing for approximate measurement </a:t>
            </a:r>
            <a:r>
              <a:rPr lang="en-GB" dirty="0" smtClean="0"/>
              <a:t>equivalence</a:t>
            </a:r>
            <a:r>
              <a:rPr lang="en-US" dirty="0" smtClean="0"/>
              <a:t>, the </a:t>
            </a:r>
            <a:r>
              <a:rPr lang="en-US" i="1" dirty="0" smtClean="0"/>
              <a:t>average</a:t>
            </a:r>
            <a:r>
              <a:rPr lang="en-US" dirty="0" smtClean="0"/>
              <a:t> difference between loadings and intercepts across countries is assumed to be zero as in MGCFA when one tests for exact measurement equivalence with one exception: 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dirty="0" smtClean="0"/>
              <a:t>Approximate measurement equivalence </a:t>
            </a:r>
            <a:r>
              <a:rPr lang="en-GB" dirty="0" smtClean="0"/>
              <a:t>permits ‘small’ differences between parameters otherwise constrained to be exactly equal in the classical approach for testing for measurement </a:t>
            </a:r>
            <a:r>
              <a:rPr lang="en-US" dirty="0" smtClean="0"/>
              <a:t>equivalence.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Plan </a:t>
            </a:r>
            <a:r>
              <a:rPr lang="de-DE" dirty="0" err="1" smtClean="0">
                <a:solidFill>
                  <a:srgbClr val="696464"/>
                </a:solidFill>
              </a:rPr>
              <a:t>of</a:t>
            </a:r>
            <a:r>
              <a:rPr lang="de-DE" dirty="0" smtClean="0">
                <a:solidFill>
                  <a:srgbClr val="696464"/>
                </a:solidFill>
              </a:rPr>
              <a:t> Analysis </a:t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800" dirty="0" smtClean="0">
                <a:solidFill>
                  <a:srgbClr val="696464"/>
                </a:solidFill>
              </a:rPr>
              <a:t>2. Testing for approximate scalar </a:t>
            </a:r>
            <a:r>
              <a:rPr lang="en-GB" sz="2800" dirty="0" smtClean="0">
                <a:solidFill>
                  <a:srgbClr val="696464"/>
                </a:solidFill>
              </a:rPr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van de </a:t>
            </a:r>
            <a:r>
              <a:rPr lang="en-US" dirty="0" err="1" smtClean="0"/>
              <a:t>Schoot</a:t>
            </a:r>
            <a:r>
              <a:rPr lang="en-US" dirty="0" smtClean="0"/>
              <a:t> et al. (2013) demonstrated, using simulation studies, that variance as large as 0.05 imposed on the difference between the loadings or the intercepts does not lead to biased conclusions when approximate </a:t>
            </a:r>
            <a:r>
              <a:rPr lang="en-GB" dirty="0" smtClean="0"/>
              <a:t>equivalence </a:t>
            </a:r>
            <a:r>
              <a:rPr lang="en-US" dirty="0" smtClean="0"/>
              <a:t>is assessed. </a:t>
            </a:r>
          </a:p>
          <a:p>
            <a:r>
              <a:rPr lang="en-US" dirty="0" smtClean="0"/>
              <a:t>We followed their recommendations and imposed the following priors on the difference parameters of the loadings and intercepts: </a:t>
            </a:r>
          </a:p>
          <a:p>
            <a:pPr>
              <a:buNone/>
            </a:pPr>
            <a:r>
              <a:rPr lang="en-US" dirty="0" smtClean="0"/>
              <a:t>	mean difference = 0, variance of the difference = .05. 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Plan </a:t>
            </a:r>
            <a:r>
              <a:rPr lang="de-DE" dirty="0" err="1" smtClean="0">
                <a:solidFill>
                  <a:srgbClr val="696464"/>
                </a:solidFill>
              </a:rPr>
              <a:t>of</a:t>
            </a:r>
            <a:r>
              <a:rPr lang="de-DE" dirty="0" smtClean="0">
                <a:solidFill>
                  <a:srgbClr val="696464"/>
                </a:solidFill>
              </a:rPr>
              <a:t> Analysis </a:t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800" dirty="0" smtClean="0">
                <a:solidFill>
                  <a:srgbClr val="696464"/>
                </a:solidFill>
              </a:rPr>
              <a:t>2. Testing for approximate scalar </a:t>
            </a:r>
            <a:r>
              <a:rPr lang="en-GB" sz="2800" dirty="0" smtClean="0">
                <a:solidFill>
                  <a:srgbClr val="696464"/>
                </a:solidFill>
              </a:rPr>
              <a:t>equivalence</a:t>
            </a: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63272" cy="4248472"/>
          </a:xfrm>
        </p:spPr>
        <p:txBody>
          <a:bodyPr>
            <a:normAutofit/>
          </a:bodyPr>
          <a:lstStyle/>
          <a:p>
            <a:r>
              <a:rPr lang="en-US" dirty="0" smtClean="0"/>
              <a:t>We used similar constraints to identify the model as in the MGCFA: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We constrained the loading of one item to (exactly) 1 in all groups and the intercept of this item to (exactly) 0 in all groups. </a:t>
            </a:r>
          </a:p>
          <a:p>
            <a:r>
              <a:rPr lang="en-US" dirty="0" smtClean="0"/>
              <a:t>If the loading and/or intercept of this item varied considerably across countries, we chose a different reference item to use for identification.</a:t>
            </a:r>
          </a:p>
          <a:p>
            <a:r>
              <a:rPr lang="en-US" dirty="0" smtClean="0"/>
              <a:t>The latent mean was freely estimated in all countries.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90662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>Plan </a:t>
            </a:r>
            <a:r>
              <a:rPr lang="de-DE" dirty="0" err="1" smtClean="0">
                <a:solidFill>
                  <a:srgbClr val="696464"/>
                </a:solidFill>
              </a:rPr>
              <a:t>of</a:t>
            </a:r>
            <a:r>
              <a:rPr lang="de-DE" dirty="0" smtClean="0">
                <a:solidFill>
                  <a:srgbClr val="696464"/>
                </a:solidFill>
              </a:rPr>
              <a:t> Analysis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63272" cy="4248472"/>
          </a:xfrm>
        </p:spPr>
        <p:txBody>
          <a:bodyPr>
            <a:normAutofit/>
          </a:bodyPr>
          <a:lstStyle/>
          <a:p>
            <a:pPr marL="173038" indent="-173038">
              <a:buFont typeface="Wingdings" pitchFamily="2" charset="2"/>
              <a:buChar char="Ø"/>
            </a:pPr>
            <a:r>
              <a:rPr lang="en-US" sz="1800" dirty="0" smtClean="0"/>
              <a:t> A measurement model with a latent variable measuring attitudes toward immigration with three items (Item 1 – Item 3) and three measurement errors (e1-e3). </a:t>
            </a:r>
            <a:endParaRPr lang="de-DE" sz="1800" dirty="0"/>
          </a:p>
        </p:txBody>
      </p:sp>
      <p:pic>
        <p:nvPicPr>
          <p:cNvPr id="5" name="Grafik 1"/>
          <p:cNvPicPr/>
          <p:nvPr/>
        </p:nvPicPr>
        <p:blipFill>
          <a:blip r:embed="rId2" cstate="print"/>
          <a:srcRect l="21245" t="25503" r="19994" b="31570"/>
          <a:stretch>
            <a:fillRect/>
          </a:stretch>
        </p:blipFill>
        <p:spPr>
          <a:xfrm>
            <a:off x="1511660" y="2204864"/>
            <a:ext cx="612068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282750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err="1" smtClean="0">
                <a:solidFill>
                  <a:srgbClr val="696464"/>
                </a:solidFill>
              </a:rPr>
              <a:t>Results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/>
              <a:t>Global fit measures for the exact measurement equivalence test in each ESS round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96464"/>
                </a:solidFill>
              </a:rPr>
              <a:t>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25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107504" y="1556776"/>
          <a:ext cx="8964489" cy="518459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05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8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54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9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Chi2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df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RMSEA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SRMR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CFI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1st 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Configural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523.5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.083 [.076-.089]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.057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.993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Partial 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200.5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.071 [.062-.080]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.029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Partial scalar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465.7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.077 [.071-.084]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.037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.994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2nd 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Configural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890.3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50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.100 [.094-.106]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.989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Partial 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167.1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.058 [.050-.067]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.026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/>
                        <a:t>Partial scalar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860.6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50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.098 [.092-.104]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.045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.989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3rd </a:t>
                      </a:r>
                      <a:r>
                        <a:rPr lang="en-US" sz="1400" b="1" dirty="0"/>
                        <a:t>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Configural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969.8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.107 [.101-.113]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282.1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24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.080 [.072-.082]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.032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03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scalar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1209.1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.120 [.114-.126]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.055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.984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" y="1282750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err="1" smtClean="0">
                <a:solidFill>
                  <a:srgbClr val="696464"/>
                </a:solidFill>
              </a:rPr>
              <a:t>Results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/>
              <a:t>Global fit measures for the exact measurement equivalence test in each ESS round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96464"/>
                </a:solidFill>
              </a:rPr>
              <a:t>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26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72008" y="1489320"/>
          <a:ext cx="8964488" cy="525204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05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3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8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54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96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Chi2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df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RMSEA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SRMR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CFI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4rd 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Configural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0.0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Metric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1501.2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60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.118 [.113-.123]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.083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Partial metric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289.9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30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.071 [.063-.078]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.030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Partial scalar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1283.0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60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.108 [.103-.114]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.050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5th </a:t>
                      </a:r>
                      <a:r>
                        <a:rPr lang="en-US" sz="1400" b="1" dirty="0"/>
                        <a:t>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Configural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.000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1108.9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52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.109 [.103-.115]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.074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150.6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.053 [.045-061]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.022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scalar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1289.3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52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.118 [.112-.123]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.048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.985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6th Round of ESS</a:t>
                      </a:r>
                      <a:endParaRPr lang="de-DE" sz="14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Configural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1.00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964.6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.109 [.103-.115]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.076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.987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metric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201.0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23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.068 [.059-.076]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.032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.998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8253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Partial scalar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1353.1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46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.130 [.124-.136]</a:t>
                      </a:r>
                      <a:endParaRPr lang="de-DE" sz="140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.059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.982</a:t>
                      </a:r>
                      <a:endParaRPr lang="de-DE" sz="14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17123" marR="17123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426766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err="1" smtClean="0">
                <a:solidFill>
                  <a:srgbClr val="696464"/>
                </a:solidFill>
              </a:rPr>
              <a:t>Results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300" dirty="0" smtClean="0"/>
              <a:t>Countries with </a:t>
            </a:r>
            <a:r>
              <a:rPr lang="en-US" sz="2300" dirty="0" err="1" smtClean="0"/>
              <a:t>misspecified</a:t>
            </a:r>
            <a:r>
              <a:rPr lang="en-US" sz="2300" dirty="0" smtClean="0"/>
              <a:t> two or three intercepts according to </a:t>
            </a:r>
            <a:r>
              <a:rPr lang="en-US" sz="2300" dirty="0" err="1" smtClean="0"/>
              <a:t>Jrule</a:t>
            </a:r>
            <a:r>
              <a:rPr lang="en-US" sz="2300" dirty="0" smtClean="0"/>
              <a:t> (criterion &gt;.01) with the percentage of countries that did not reach partial scalar equivalence on the second row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96464"/>
                </a:solidFill>
              </a:rPr>
              <a:t>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"/>
          </p:nvPr>
        </p:nvGraphicFramePr>
        <p:xfrm>
          <a:off x="107504" y="1556792"/>
          <a:ext cx="8892480" cy="524672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82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2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2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2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2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457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ESS1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ESS2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ESS3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ESS4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ESS5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/>
                        <a:t>ESS6</a:t>
                      </a:r>
                      <a:endParaRPr lang="de-DE" sz="14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7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9%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15%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40%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32%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37%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42% countries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228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Hungary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Israel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Estonia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Portugal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Slovenia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Ukraine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Bulgaria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Cyprus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Denmark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Estonia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Hungary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Latvia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Russia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Spain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Switzerland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Ukraine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Bulgaria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Denmark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Estonia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Germany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Hungary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Israel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Latvia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Lithuania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Norway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Ukraine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Denmark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Estonia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Germany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Hungary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Israel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Lithuania</a:t>
                      </a:r>
                      <a:endParaRPr lang="de-DE" sz="1400" dirty="0"/>
                    </a:p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Netherlands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Spain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Switzerland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Ukraine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Cyprus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Estonia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Germany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Hungary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Iceland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Israel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Kosovo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Netherlands</a:t>
                      </a:r>
                      <a:endParaRPr lang="de-DE" sz="1400" dirty="0"/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/>
                        <a:t>Portugal</a:t>
                      </a:r>
                    </a:p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err="1"/>
                        <a:t>Switzerland</a:t>
                      </a:r>
                      <a:endParaRPr lang="de-DE" sz="1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3431" marR="4343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</a:t>
            </a:r>
            <a:r>
              <a:rPr lang="de-DE" dirty="0" err="1" smtClean="0"/>
              <a:t>Criteria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ppp</a:t>
            </a:r>
            <a:r>
              <a:rPr lang="de-DE" dirty="0" smtClean="0"/>
              <a:t> and </a:t>
            </a:r>
            <a:r>
              <a:rPr lang="de-DE" dirty="0" err="1" smtClean="0"/>
              <a:t>the</a:t>
            </a:r>
            <a:r>
              <a:rPr lang="de-DE" dirty="0" smtClean="0"/>
              <a:t> 95% C.I.</a:t>
            </a:r>
          </a:p>
          <a:p>
            <a:r>
              <a:rPr lang="de-DE" dirty="0" smtClean="0"/>
              <a:t>Non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ppp</a:t>
            </a:r>
            <a:r>
              <a:rPr lang="de-DE" dirty="0" smtClean="0"/>
              <a:t> and a 95% C.I.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contained</a:t>
            </a:r>
            <a:r>
              <a:rPr lang="de-DE" dirty="0" smtClean="0"/>
              <a:t> a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treated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indications</a:t>
            </a:r>
            <a:r>
              <a:rPr lang="de-DE" dirty="0" smtClean="0"/>
              <a:t> of an </a:t>
            </a:r>
            <a:r>
              <a:rPr lang="de-DE" dirty="0" err="1" smtClean="0"/>
              <a:t>acceptable</a:t>
            </a:r>
            <a:r>
              <a:rPr lang="de-DE" dirty="0" smtClean="0"/>
              <a:t> model fit</a:t>
            </a:r>
          </a:p>
          <a:p>
            <a:r>
              <a:rPr lang="de-DE" dirty="0" smtClean="0"/>
              <a:t>Second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by Mplus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inspected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loadings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intercepts</a:t>
            </a:r>
            <a:r>
              <a:rPr lang="de-DE" dirty="0" smtClean="0"/>
              <a:t> of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noninvariant</a:t>
            </a:r>
            <a:r>
              <a:rPr lang="de-DE" dirty="0" smtClean="0"/>
              <a:t> (</a:t>
            </a:r>
            <a:r>
              <a:rPr lang="de-DE" dirty="0" err="1" smtClean="0"/>
              <a:t>deviating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8460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446238"/>
            <a:ext cx="8363272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err="1" smtClean="0">
                <a:solidFill>
                  <a:srgbClr val="696464"/>
                </a:solidFill>
              </a:rPr>
              <a:t>Results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/>
              <a:t>Fit measures for the approximate measurement equivalence model in each ESS round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96464"/>
                </a:solidFill>
              </a:rPr>
              <a:t>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"/>
          </p:nvPr>
        </p:nvGraphicFramePr>
        <p:xfrm>
          <a:off x="179512" y="1608849"/>
          <a:ext cx="8712967" cy="39925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6037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3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97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785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/>
                        <a:t>ppp</a:t>
                      </a:r>
                      <a:endParaRPr lang="de-DE" sz="1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/>
                        <a:t>95% </a:t>
                      </a:r>
                      <a:r>
                        <a:rPr lang="de-DE" sz="1800" b="1" dirty="0" err="1"/>
                        <a:t>Confidence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Interval</a:t>
                      </a:r>
                      <a:endParaRPr lang="de-DE" sz="1800" b="1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49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1st Round of ESS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.057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(-13.517) - (+108.288)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49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2nd Round of ESS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.422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(-53.57) - (+67.905)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830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3rd Round of ESS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.364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(-47.766) - (+68.527)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4rd Round of ESS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/>
                        <a:t>.220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(-44.291) - (+94.843)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2102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5th Round of ESS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.340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(-52.088) - (+71.308)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497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800"/>
                        <a:t>6th Round of ESS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/>
                        <a:t>.320</a:t>
                      </a:r>
                      <a:endParaRPr lang="de-DE" sz="18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/>
                        <a:t>(-45.631) - (+75.837)</a:t>
                      </a:r>
                      <a:endParaRPr lang="de-DE" sz="1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6817" marR="6681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72008" y="5818038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95% Confidence Interval </a:t>
            </a:r>
            <a:r>
              <a:rPr lang="pl-PL" dirty="0"/>
              <a:t>= 95% Confidence Interval for the difference between the observed and the replicated chi-square </a:t>
            </a:r>
            <a:r>
              <a:rPr lang="pl-PL" dirty="0" smtClean="0"/>
              <a:t>values</a:t>
            </a:r>
            <a:endParaRPr lang="de-DE" dirty="0" smtClean="0"/>
          </a:p>
          <a:p>
            <a:r>
              <a:rPr lang="pl-PL" i="1" dirty="0" smtClean="0"/>
              <a:t>ppp</a:t>
            </a:r>
            <a:r>
              <a:rPr lang="pl-PL" dirty="0" smtClean="0"/>
              <a:t> </a:t>
            </a:r>
            <a:r>
              <a:rPr lang="pl-PL" dirty="0"/>
              <a:t>= the posterior predictive p-value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90872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Measurement invariance</a:t>
            </a:r>
          </a:p>
          <a:p>
            <a:r>
              <a:rPr lang="en-US" sz="2400" dirty="0" smtClean="0"/>
              <a:t>- psychometric property of a questionnaire </a:t>
            </a:r>
          </a:p>
          <a:p>
            <a:endParaRPr lang="en-US" sz="2400" dirty="0" smtClean="0"/>
          </a:p>
          <a:p>
            <a:r>
              <a:rPr lang="en-US" sz="2400" dirty="0" smtClean="0"/>
              <a:t>The questionnaire is measurement invariant</a:t>
            </a:r>
          </a:p>
          <a:p>
            <a:r>
              <a:rPr lang="en-US" sz="2400" dirty="0" smtClean="0"/>
              <a:t>when it measures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the same construct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in the same way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across different groups</a:t>
            </a:r>
            <a:r>
              <a:rPr lang="en-US" sz="2400" dirty="0" smtClean="0"/>
              <a:t>, such as countries, cultures or other geographical regions, conditions of data collection or time points </a:t>
            </a:r>
            <a:endParaRPr lang="en-US" sz="2400" dirty="0"/>
          </a:p>
        </p:txBody>
      </p:sp>
      <p:sp>
        <p:nvSpPr>
          <p:cNvPr id="5" name="Prostokąt 4"/>
          <p:cNvSpPr/>
          <p:nvPr/>
        </p:nvSpPr>
        <p:spPr>
          <a:xfrm>
            <a:off x="244936" y="4725144"/>
            <a:ext cx="871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Measurement invariance </a:t>
            </a:r>
          </a:p>
          <a:p>
            <a:r>
              <a:rPr lang="en-US" sz="2400" dirty="0" smtClean="0"/>
              <a:t>is a precondition for any meaningful comparison of means, correlates and regression coefficients of the measured construct across groups(Proof given by Meredith 1993, elaborated in Millsap 2011, </a:t>
            </a:r>
            <a:r>
              <a:rPr lang="en-US" sz="2400" dirty="0" err="1" smtClean="0"/>
              <a:t>Guenole</a:t>
            </a:r>
            <a:r>
              <a:rPr lang="en-US" sz="2400" dirty="0" smtClean="0"/>
              <a:t>/Brown 2015)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36190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686800" cy="106613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de-DE" dirty="0" err="1" smtClean="0">
                <a:solidFill>
                  <a:srgbClr val="696464"/>
                </a:solidFill>
              </a:rPr>
              <a:t>Results</a:t>
            </a:r>
            <a:r>
              <a:rPr lang="de-DE" dirty="0" smtClean="0">
                <a:solidFill>
                  <a:srgbClr val="696464"/>
                </a:solidFill>
              </a:rPr>
              <a:t/>
            </a:r>
            <a:br>
              <a:rPr lang="de-DE" dirty="0" smtClean="0">
                <a:solidFill>
                  <a:srgbClr val="696464"/>
                </a:solidFill>
              </a:rPr>
            </a:br>
            <a:r>
              <a:rPr lang="en-US" sz="2400" dirty="0" smtClean="0"/>
              <a:t>Correlations of country rankings based on three methods (exact equivalence, approximate equivalence and raw scores) in six ESS rounds (ESS1/ESS2/ESS3/ESS4/ESS5/ESS6)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96464"/>
                </a:solidFill>
              </a:rPr>
              <a:t> </a:t>
            </a:r>
            <a:br>
              <a:rPr lang="de-DE" dirty="0" smtClean="0">
                <a:solidFill>
                  <a:srgbClr val="696464"/>
                </a:solidFill>
              </a:rPr>
            </a:br>
            <a:endParaRPr lang="de-DE" sz="29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"/>
          </p:nvPr>
        </p:nvGraphicFramePr>
        <p:xfrm>
          <a:off x="251520" y="2276872"/>
          <a:ext cx="8640961" cy="305860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51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41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5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64650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/>
                        <a:t>Exact</a:t>
                      </a:r>
                      <a:r>
                        <a:rPr lang="de-DE" sz="1800" b="1" dirty="0"/>
                        <a:t> (partial </a:t>
                      </a:r>
                      <a:r>
                        <a:rPr lang="de-DE" sz="1800" b="1" dirty="0" err="1"/>
                        <a:t>scalar</a:t>
                      </a:r>
                      <a:r>
                        <a:rPr lang="de-DE" sz="1800" b="1" dirty="0"/>
                        <a:t> model)</a:t>
                      </a:r>
                      <a:endParaRPr lang="de-DE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/>
                        <a:t>Approximate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scalar</a:t>
                      </a:r>
                      <a:r>
                        <a:rPr lang="de-DE" sz="1800" b="1" dirty="0"/>
                        <a:t> model</a:t>
                      </a:r>
                      <a:endParaRPr lang="de-DE" sz="1800" b="1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9301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/>
                        <a:t>Approximate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scalar</a:t>
                      </a:r>
                      <a:r>
                        <a:rPr lang="de-DE" sz="1800" dirty="0"/>
                        <a:t> model</a:t>
                      </a:r>
                      <a:endParaRPr lang="de-DE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.995 / .998 / .993 / .988 / .992 / .973</a:t>
                      </a:r>
                      <a:endParaRPr lang="de-DE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4650">
                <a:tc>
                  <a:txBody>
                    <a:bodyPr/>
                    <a:lstStyle/>
                    <a:p>
                      <a:pPr marL="0" indent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/>
                        <a:t>Raw</a:t>
                      </a:r>
                      <a:r>
                        <a:rPr lang="de-DE" sz="1800" dirty="0"/>
                        <a:t> </a:t>
                      </a:r>
                      <a:r>
                        <a:rPr lang="de-DE" sz="1800" dirty="0" err="1"/>
                        <a:t>scores</a:t>
                      </a:r>
                      <a:endParaRPr lang="de-DE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.954 / .971 / .970 / .956 / .971 / .963</a:t>
                      </a:r>
                      <a:endParaRPr lang="de-DE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/>
                        <a:t>.966 / .972 / .975 / .955 / .966 / .980</a:t>
                      </a:r>
                      <a:endParaRPr lang="de-DE" sz="180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Study 2: </a:t>
            </a:r>
            <a:r>
              <a:rPr lang="de-DE" dirty="0" err="1" smtClean="0"/>
              <a:t>Invariance</a:t>
            </a:r>
            <a:r>
              <a:rPr lang="de-DE" dirty="0" smtClean="0"/>
              <a:t> of 19 Values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B45F-8D85-4796-B539-88CD9891FB9D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9024" y="863134"/>
            <a:ext cx="7381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err="1" smtClean="0"/>
              <a:t>Schwartz’s</a:t>
            </a:r>
            <a:r>
              <a:rPr lang="pl-PL" sz="2800" b="1" smtClean="0"/>
              <a:t> </a:t>
            </a:r>
            <a:r>
              <a:rPr lang="pl-PL" sz="2800" b="1" err="1" smtClean="0"/>
              <a:t>theory</a:t>
            </a:r>
            <a:r>
              <a:rPr lang="pl-PL" sz="2800" b="1" smtClean="0"/>
              <a:t> of </a:t>
            </a:r>
            <a:r>
              <a:rPr lang="pl-PL" sz="2800" b="1" err="1" smtClean="0"/>
              <a:t>basic</a:t>
            </a:r>
            <a:r>
              <a:rPr lang="pl-PL" sz="2800" b="1" smtClean="0"/>
              <a:t> </a:t>
            </a:r>
            <a:r>
              <a:rPr lang="pl-PL" sz="2800" b="1" err="1" smtClean="0"/>
              <a:t>human</a:t>
            </a:r>
            <a:r>
              <a:rPr lang="pl-PL" sz="2800" b="1" smtClean="0"/>
              <a:t> </a:t>
            </a:r>
            <a:r>
              <a:rPr lang="pl-PL" sz="2800" b="1" err="1" smtClean="0"/>
              <a:t>values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2751311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/>
              <a:t>1) </a:t>
            </a:r>
            <a:r>
              <a:rPr lang="pl-PL" sz="2400" b="1" dirty="0" err="1" smtClean="0"/>
              <a:t>Structure</a:t>
            </a:r>
            <a:r>
              <a:rPr lang="pl-PL" sz="2400" b="1" dirty="0" smtClean="0"/>
              <a:t>: </a:t>
            </a:r>
            <a:r>
              <a:rPr lang="pl-PL" sz="2400" b="1" dirty="0" err="1" smtClean="0"/>
              <a:t>circumplex</a:t>
            </a:r>
            <a:r>
              <a:rPr lang="pl-PL" sz="2400" b="1" dirty="0" smtClean="0"/>
              <a:t> continuum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06452" y="3937034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/>
              <a:t>2) Content: 10 </a:t>
            </a:r>
            <a:r>
              <a:rPr lang="pl-PL" sz="2400" b="1" dirty="0" err="1" smtClean="0"/>
              <a:t>value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types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32374"/>
            <a:ext cx="3888432" cy="380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7"/>
          <p:cNvSpPr>
            <a:spLocks noChangeArrowheads="1"/>
          </p:cNvSpPr>
          <p:nvPr/>
        </p:nvSpPr>
        <p:spPr bwMode="auto">
          <a:xfrm>
            <a:off x="323528" y="1774557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latin typeface="Calibri" pitchFamily="34" charset="0"/>
              </a:rPr>
              <a:t>Basic </a:t>
            </a:r>
            <a:r>
              <a:rPr lang="pl-PL" b="1" dirty="0" err="1" smtClean="0">
                <a:solidFill>
                  <a:srgbClr val="002060"/>
                </a:solidFill>
                <a:latin typeface="Calibri" pitchFamily="34" charset="0"/>
              </a:rPr>
              <a:t>values</a:t>
            </a:r>
            <a:r>
              <a:rPr lang="pl-PL" b="1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endParaRPr lang="pl-PL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 i="1" dirty="0">
                <a:latin typeface="Calibri" pitchFamily="34" charset="0"/>
              </a:rPr>
              <a:t>Beliefs about the importance of abstract goals as guiding principles in life</a:t>
            </a:r>
          </a:p>
        </p:txBody>
      </p:sp>
    </p:spTree>
    <p:extLst>
      <p:ext uri="{BB962C8B-B14F-4D97-AF65-F5344CB8AC3E}">
        <p14:creationId xmlns="" xmlns:p14="http://schemas.microsoft.com/office/powerpoint/2010/main" val="2055159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smtClean="0"/>
              <a:t>P</a:t>
            </a:r>
            <a:r>
              <a:rPr lang="en-US" sz="2400" b="1" err="1" smtClean="0"/>
              <a:t>revious</a:t>
            </a:r>
            <a:r>
              <a:rPr lang="en-US" sz="2400" b="1" smtClean="0"/>
              <a:t> </a:t>
            </a:r>
            <a:r>
              <a:rPr lang="pl-PL" sz="2400" b="1" smtClean="0"/>
              <a:t>f</a:t>
            </a:r>
            <a:r>
              <a:rPr lang="en-US" sz="2400" b="1" err="1" smtClean="0"/>
              <a:t>indings</a:t>
            </a:r>
            <a:r>
              <a:rPr lang="en-US" sz="2400" b="1" smtClean="0"/>
              <a:t> </a:t>
            </a:r>
            <a:r>
              <a:rPr lang="en-US" sz="2400" b="1"/>
              <a:t>of </a:t>
            </a:r>
            <a:r>
              <a:rPr lang="pl-PL" sz="2400" b="1" err="1" smtClean="0"/>
              <a:t>values</a:t>
            </a:r>
            <a:r>
              <a:rPr lang="pl-PL" sz="2400" b="1" smtClean="0"/>
              <a:t> </a:t>
            </a:r>
            <a:r>
              <a:rPr lang="en-US" sz="2400" b="1" smtClean="0"/>
              <a:t>measurement invariance</a:t>
            </a:r>
            <a:endParaRPr lang="pl-PL" sz="2400"/>
          </a:p>
        </p:txBody>
      </p:sp>
      <p:sp>
        <p:nvSpPr>
          <p:cNvPr id="5" name="Prostokąt 4"/>
          <p:cNvSpPr/>
          <p:nvPr/>
        </p:nvSpPr>
        <p:spPr>
          <a:xfrm>
            <a:off x="208701" y="22048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Most of the published analyses </a:t>
            </a:r>
          </a:p>
          <a:p>
            <a:r>
              <a:rPr lang="en-US" sz="2000" dirty="0" smtClean="0"/>
              <a:t>were conducted on the </a:t>
            </a:r>
            <a:r>
              <a:rPr lang="en-US" sz="2000" dirty="0" err="1" smtClean="0"/>
              <a:t>ESS</a:t>
            </a:r>
            <a:r>
              <a:rPr lang="en-US" sz="2000" dirty="0" smtClean="0"/>
              <a:t> data (</a:t>
            </a:r>
            <a:r>
              <a:rPr lang="en-US" sz="2000" dirty="0" err="1" smtClean="0"/>
              <a:t>PVQ</a:t>
            </a:r>
            <a:r>
              <a:rPr lang="en-US" sz="2000" dirty="0" smtClean="0"/>
              <a:t>-21) by </a:t>
            </a:r>
            <a:r>
              <a:rPr lang="en-US" sz="2000" dirty="0" err="1" smtClean="0"/>
              <a:t>Davidov</a:t>
            </a:r>
            <a:r>
              <a:rPr lang="en-US" sz="2000" dirty="0" smtClean="0"/>
              <a:t> and colleagues </a:t>
            </a:r>
          </a:p>
          <a:p>
            <a:r>
              <a:rPr lang="en-US" sz="2000" dirty="0" smtClean="0"/>
              <a:t>(e.g., </a:t>
            </a:r>
            <a:r>
              <a:rPr lang="en-US" sz="2000" dirty="0" err="1" smtClean="0"/>
              <a:t>Davidov</a:t>
            </a:r>
            <a:r>
              <a:rPr lang="en-US" sz="2000" dirty="0" smtClean="0"/>
              <a:t>, 2008; </a:t>
            </a:r>
            <a:r>
              <a:rPr lang="en-US" sz="2000" dirty="0" err="1" smtClean="0"/>
              <a:t>Davidov</a:t>
            </a:r>
            <a:r>
              <a:rPr lang="en-US" sz="2000" dirty="0" smtClean="0"/>
              <a:t>, 2010; </a:t>
            </a:r>
            <a:r>
              <a:rPr lang="en-US" sz="2000" dirty="0" err="1" smtClean="0"/>
              <a:t>Davidov</a:t>
            </a:r>
            <a:r>
              <a:rPr lang="en-US" sz="2000" dirty="0" smtClean="0"/>
              <a:t>, Schmidt, &amp; Schwartz, 2008) </a:t>
            </a:r>
            <a:endParaRPr lang="en-US" sz="2000" dirty="0"/>
          </a:p>
        </p:txBody>
      </p:sp>
      <p:sp>
        <p:nvSpPr>
          <p:cNvPr id="6" name="Prostokąt 5"/>
          <p:cNvSpPr/>
          <p:nvPr/>
        </p:nvSpPr>
        <p:spPr>
          <a:xfrm>
            <a:off x="0" y="1234349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 smtClean="0">
                <a:solidFill>
                  <a:srgbClr val="002060"/>
                </a:solidFill>
              </a:rPr>
              <a:t>PVQ-21</a:t>
            </a:r>
            <a:r>
              <a:rPr lang="de-CH" sz="2400" i="1" dirty="0" smtClean="0">
                <a:solidFill>
                  <a:srgbClr val="002060"/>
                </a:solidFill>
              </a:rPr>
              <a:t> (in </a:t>
            </a:r>
            <a:r>
              <a:rPr lang="de-CH" sz="2400" i="1" dirty="0" err="1" smtClean="0">
                <a:solidFill>
                  <a:srgbClr val="002060"/>
                </a:solidFill>
              </a:rPr>
              <a:t>the</a:t>
            </a:r>
            <a:r>
              <a:rPr lang="de-CH" sz="2400" i="1" dirty="0" smtClean="0">
                <a:solidFill>
                  <a:srgbClr val="002060"/>
                </a:solidFill>
              </a:rPr>
              <a:t> ESS)</a:t>
            </a:r>
            <a:r>
              <a:rPr lang="pl-PL" sz="2400" dirty="0" smtClean="0"/>
              <a:t> to measure 10 values </a:t>
            </a:r>
            <a:r>
              <a:rPr lang="de-CH" sz="2400" dirty="0" err="1" smtClean="0"/>
              <a:t>with</a:t>
            </a:r>
            <a:r>
              <a:rPr lang="pl-PL" sz="2400" dirty="0" smtClean="0"/>
              <a:t> the „old” value model</a:t>
            </a:r>
          </a:p>
          <a:p>
            <a:r>
              <a:rPr lang="pl-PL" sz="2800" dirty="0" smtClean="0"/>
              <a:t> </a:t>
            </a:r>
            <a:r>
              <a:rPr lang="pl-PL" sz="2800" b="1" dirty="0" smtClean="0"/>
              <a:t>- </a:t>
            </a:r>
            <a:r>
              <a:rPr lang="de-CH" sz="2800" b="1" dirty="0" smtClean="0"/>
              <a:t>a</a:t>
            </a:r>
            <a:r>
              <a:rPr lang="pl-PL" sz="2800" b="1" dirty="0" smtClean="0"/>
              <a:t> d</a:t>
            </a:r>
            <a:r>
              <a:rPr lang="en-US" sz="2800" b="1" dirty="0" err="1" smtClean="0"/>
              <a:t>isappointing</a:t>
            </a:r>
            <a:r>
              <a:rPr lang="pl-PL" sz="2800" b="1" dirty="0" smtClean="0"/>
              <a:t> result </a:t>
            </a:r>
            <a:r>
              <a:rPr lang="en-US" dirty="0"/>
              <a:t>(</a:t>
            </a:r>
            <a:r>
              <a:rPr lang="en-US" dirty="0" err="1"/>
              <a:t>Davidov</a:t>
            </a:r>
            <a:r>
              <a:rPr lang="en-US" dirty="0"/>
              <a:t>, Schmidt, &amp; Schwartz, 2008</a:t>
            </a:r>
            <a:r>
              <a:rPr lang="en-US" dirty="0" smtClean="0"/>
              <a:t>)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78709" y="3341023"/>
            <a:ext cx="5043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Lack of scalar measurement invariance</a:t>
            </a:r>
            <a:endParaRPr lang="en-US" sz="2000" dirty="0"/>
          </a:p>
        </p:txBody>
      </p:sp>
      <p:sp>
        <p:nvSpPr>
          <p:cNvPr id="10" name="Prostokąt 9"/>
          <p:cNvSpPr/>
          <p:nvPr/>
        </p:nvSpPr>
        <p:spPr>
          <a:xfrm>
            <a:off x="178709" y="4250705"/>
            <a:ext cx="809741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PVQ</a:t>
            </a:r>
            <a:r>
              <a:rPr lang="en-US" sz="2400" b="1" dirty="0" smtClean="0">
                <a:solidFill>
                  <a:srgbClr val="002060"/>
                </a:solidFill>
              </a:rPr>
              <a:t>-57</a:t>
            </a:r>
            <a:r>
              <a:rPr lang="en-US" sz="2400" dirty="0" smtClean="0"/>
              <a:t> to measure 19 values based on the „new” value model</a:t>
            </a:r>
          </a:p>
          <a:p>
            <a:r>
              <a:rPr lang="en-US" sz="2800" b="1" dirty="0" smtClean="0"/>
              <a:t>- an encouraging result </a:t>
            </a:r>
            <a:r>
              <a:rPr lang="en-US" dirty="0" smtClean="0"/>
              <a:t>(</a:t>
            </a:r>
            <a:r>
              <a:rPr lang="en-US" dirty="0" err="1" smtClean="0"/>
              <a:t>Cieciuch</a:t>
            </a:r>
            <a:r>
              <a:rPr lang="en-US" dirty="0" smtClean="0"/>
              <a:t> et al., 2014)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99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064" y="1559989"/>
            <a:ext cx="7996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err="1" smtClean="0"/>
              <a:t>Schwartz’s</a:t>
            </a:r>
            <a:r>
              <a:rPr lang="pl-PL" sz="2400" b="1" smtClean="0"/>
              <a:t> </a:t>
            </a:r>
            <a:r>
              <a:rPr lang="pl-PL" sz="2400" b="1" err="1" smtClean="0"/>
              <a:t>refined</a:t>
            </a:r>
            <a:r>
              <a:rPr lang="pl-PL" sz="2400" b="1" smtClean="0"/>
              <a:t> </a:t>
            </a:r>
            <a:r>
              <a:rPr lang="pl-PL" sz="2400" b="1" err="1" smtClean="0"/>
              <a:t>theory</a:t>
            </a:r>
            <a:r>
              <a:rPr lang="pl-PL" sz="2400" b="1" smtClean="0"/>
              <a:t> of </a:t>
            </a:r>
            <a:r>
              <a:rPr lang="pl-PL" sz="2400" b="1" err="1" smtClean="0"/>
              <a:t>basic</a:t>
            </a:r>
            <a:r>
              <a:rPr lang="pl-PL" sz="2400" b="1" smtClean="0"/>
              <a:t> </a:t>
            </a:r>
            <a:r>
              <a:rPr lang="pl-PL" sz="2400" b="1" err="1" smtClean="0"/>
              <a:t>human</a:t>
            </a:r>
            <a:r>
              <a:rPr lang="pl-PL" sz="2400" b="1" smtClean="0"/>
              <a:t> </a:t>
            </a:r>
            <a:r>
              <a:rPr lang="pl-PL" sz="2400" b="1" err="1" smtClean="0"/>
              <a:t>values</a:t>
            </a:r>
            <a:endParaRPr kumimoji="0" lang="en-US" sz="2400" b="1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0" name="Picture 1" descr="C:\Documents and Settings\usre\My Documents\Dropbox\Shared graphics\PVQ-R2 RGB 2071 × 2071 300dpi.png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56176" y="1412776"/>
            <a:ext cx="2792019" cy="2553672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323528" y="371703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1) </a:t>
            </a:r>
            <a:r>
              <a:rPr lang="de-CH" sz="2400" dirty="0" smtClean="0"/>
              <a:t>Values </a:t>
            </a:r>
            <a:r>
              <a:rPr lang="de-CH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more</a:t>
            </a:r>
            <a:r>
              <a:rPr lang="pl-PL" sz="2400" dirty="0" smtClean="0"/>
              <a:t> </a:t>
            </a:r>
            <a:r>
              <a:rPr lang="pl-PL" sz="2400" dirty="0" err="1" smtClean="0"/>
              <a:t>narrowly</a:t>
            </a:r>
            <a:r>
              <a:rPr lang="pl-PL" sz="2400" dirty="0" smtClean="0"/>
              <a:t> </a:t>
            </a:r>
            <a:r>
              <a:rPr lang="pl-PL" sz="2400" dirty="0" err="1" smtClean="0"/>
              <a:t>defined</a:t>
            </a:r>
            <a:r>
              <a:rPr lang="pl-PL" sz="2400" dirty="0" smtClean="0"/>
              <a:t> (19).</a:t>
            </a:r>
          </a:p>
          <a:p>
            <a:endParaRPr lang="pl-PL" sz="2400" dirty="0" smtClean="0"/>
          </a:p>
          <a:p>
            <a:r>
              <a:rPr lang="pl-PL" sz="2400" dirty="0" smtClean="0"/>
              <a:t>2) </a:t>
            </a:r>
            <a:r>
              <a:rPr lang="en-US" sz="2400" dirty="0" smtClean="0"/>
              <a:t>There </a:t>
            </a:r>
            <a:r>
              <a:rPr lang="en-US" sz="2400" dirty="0"/>
              <a:t>is greater homogeneity </a:t>
            </a:r>
            <a:r>
              <a:rPr lang="pl-PL" sz="2400" dirty="0" smtClean="0"/>
              <a:t>of </a:t>
            </a:r>
            <a:r>
              <a:rPr lang="en-US" sz="2400" dirty="0" smtClean="0"/>
              <a:t>items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3) Each value is measured by three (rather than two) items.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0331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4833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4"/>
          <p:cNvSpPr txBox="1">
            <a:spLocks noChangeArrowheads="1"/>
          </p:cNvSpPr>
          <p:nvPr/>
        </p:nvSpPr>
        <p:spPr bwMode="auto">
          <a:xfrm>
            <a:off x="755576" y="662782"/>
            <a:ext cx="299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mtClean="0">
                <a:latin typeface="Calibri" pitchFamily="34" charset="0"/>
                <a:cs typeface="+mn-cs"/>
              </a:rPr>
              <a:t>The „old” </a:t>
            </a:r>
            <a:r>
              <a:rPr lang="de-CH" sz="2400" b="1" err="1" smtClean="0">
                <a:latin typeface="Calibri" pitchFamily="34" charset="0"/>
                <a:cs typeface="+mn-cs"/>
              </a:rPr>
              <a:t>value</a:t>
            </a:r>
            <a:r>
              <a:rPr lang="de-CH" sz="2400" b="1" smtClean="0">
                <a:latin typeface="Calibri" pitchFamily="34" charset="0"/>
                <a:cs typeface="+mn-cs"/>
              </a:rPr>
              <a:t> </a:t>
            </a:r>
            <a:r>
              <a:rPr lang="pl-PL" sz="2400" b="1" smtClean="0">
                <a:latin typeface="Calibri" pitchFamily="34" charset="0"/>
                <a:cs typeface="+mn-cs"/>
              </a:rPr>
              <a:t>circle</a:t>
            </a:r>
            <a:endParaRPr lang="pl-PL" sz="2400" b="1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211960" y="1052737"/>
            <a:ext cx="4857750" cy="4752527"/>
            <a:chOff x="0" y="1357313"/>
            <a:chExt cx="4857750" cy="47593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57313"/>
              <a:ext cx="4857750" cy="475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Łącznik prosty 9"/>
            <p:cNvCxnSpPr/>
            <p:nvPr/>
          </p:nvCxnSpPr>
          <p:spPr>
            <a:xfrm rot="16200000" flipV="1">
              <a:off x="1143001" y="2357437"/>
              <a:ext cx="1428750" cy="100012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1214438" y="2500313"/>
              <a:ext cx="1785937" cy="642937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 flipV="1">
              <a:off x="1893094" y="2464594"/>
              <a:ext cx="1643062" cy="5715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>
            <a:xfrm rot="10800000">
              <a:off x="1143000" y="3357563"/>
              <a:ext cx="1214438" cy="28575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5400000" flipH="1" flipV="1">
              <a:off x="1463675" y="4608513"/>
              <a:ext cx="1928813" cy="1587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2250281" y="3821907"/>
              <a:ext cx="1500187" cy="114300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16200000" flipV="1">
              <a:off x="2035968" y="4107657"/>
              <a:ext cx="1643063" cy="857250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rot="16200000" flipV="1">
              <a:off x="1750219" y="4393406"/>
              <a:ext cx="1785938" cy="428625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42938" y="3643313"/>
              <a:ext cx="1785937" cy="642937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571500" y="3643313"/>
              <a:ext cx="1785938" cy="1587"/>
            </a:xfrm>
            <a:prstGeom prst="line">
              <a:avLst/>
            </a:prstGeom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10800000">
              <a:off x="642938" y="3143250"/>
              <a:ext cx="214312" cy="7143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ole tekstowe 23"/>
            <p:cNvSpPr txBox="1">
              <a:spLocks noChangeArrowheads="1"/>
            </p:cNvSpPr>
            <p:nvPr/>
          </p:nvSpPr>
          <p:spPr bwMode="auto">
            <a:xfrm rot="4699505">
              <a:off x="1768475" y="2471738"/>
              <a:ext cx="9239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Tolerance</a:t>
              </a:r>
            </a:p>
          </p:txBody>
        </p:sp>
        <p:sp>
          <p:nvSpPr>
            <p:cNvPr id="23" name="pole tekstowe 25"/>
            <p:cNvSpPr txBox="1">
              <a:spLocks noChangeArrowheads="1"/>
            </p:cNvSpPr>
            <p:nvPr/>
          </p:nvSpPr>
          <p:spPr bwMode="auto">
            <a:xfrm rot="3844704">
              <a:off x="1585119" y="2512219"/>
              <a:ext cx="6969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 err="1">
                  <a:latin typeface="Calibri" pitchFamily="34" charset="0"/>
                </a:rPr>
                <a:t>Nature</a:t>
              </a:r>
              <a:endParaRPr lang="pl-PL" sz="1400" i="1">
                <a:latin typeface="Calibri" pitchFamily="34" charset="0"/>
              </a:endParaRPr>
            </a:p>
          </p:txBody>
        </p:sp>
        <p:sp>
          <p:nvSpPr>
            <p:cNvPr id="24" name="pole tekstowe 26"/>
            <p:cNvSpPr txBox="1">
              <a:spLocks noChangeArrowheads="1"/>
            </p:cNvSpPr>
            <p:nvPr/>
          </p:nvSpPr>
          <p:spPr bwMode="auto">
            <a:xfrm rot="2857537">
              <a:off x="1259681" y="2766219"/>
              <a:ext cx="8556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 err="1">
                  <a:latin typeface="Calibri" pitchFamily="34" charset="0"/>
                </a:rPr>
                <a:t>Concern</a:t>
              </a:r>
              <a:endParaRPr lang="pl-PL" sz="1400" i="1">
                <a:latin typeface="Calibri" pitchFamily="34" charset="0"/>
              </a:endParaRPr>
            </a:p>
          </p:txBody>
        </p:sp>
        <p:sp>
          <p:nvSpPr>
            <p:cNvPr id="25" name="pole tekstowe 28"/>
            <p:cNvSpPr txBox="1">
              <a:spLocks noChangeArrowheads="1"/>
            </p:cNvSpPr>
            <p:nvPr/>
          </p:nvSpPr>
          <p:spPr bwMode="auto">
            <a:xfrm rot="1691410">
              <a:off x="736600" y="2898775"/>
              <a:ext cx="8556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Caring</a:t>
              </a:r>
            </a:p>
          </p:txBody>
        </p:sp>
        <p:sp>
          <p:nvSpPr>
            <p:cNvPr id="26" name="pole tekstowe 30"/>
            <p:cNvSpPr txBox="1">
              <a:spLocks noChangeArrowheads="1"/>
            </p:cNvSpPr>
            <p:nvPr/>
          </p:nvSpPr>
          <p:spPr bwMode="auto">
            <a:xfrm rot="496089">
              <a:off x="587375" y="3376613"/>
              <a:ext cx="12731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 err="1">
                  <a:latin typeface="Calibri" pitchFamily="34" charset="0"/>
                </a:rPr>
                <a:t>Dependability</a:t>
              </a:r>
              <a:endParaRPr lang="pl-PL" sz="1400" i="1">
                <a:latin typeface="Calibri" pitchFamily="34" charset="0"/>
              </a:endParaRPr>
            </a:p>
          </p:txBody>
        </p:sp>
        <p:sp>
          <p:nvSpPr>
            <p:cNvPr id="27" name="pole tekstowe 32"/>
            <p:cNvSpPr txBox="1">
              <a:spLocks noChangeArrowheads="1"/>
            </p:cNvSpPr>
            <p:nvPr/>
          </p:nvSpPr>
          <p:spPr bwMode="auto">
            <a:xfrm rot="21274528">
              <a:off x="585788" y="3686175"/>
              <a:ext cx="912812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 b="1" err="1">
                  <a:latin typeface="Calibri" pitchFamily="34" charset="0"/>
                </a:rPr>
                <a:t>Humility</a:t>
              </a:r>
              <a:endParaRPr lang="pl-PL" sz="1600" b="1">
                <a:latin typeface="Calibri" pitchFamily="34" charset="0"/>
              </a:endParaRPr>
            </a:p>
          </p:txBody>
        </p:sp>
        <p:cxnSp>
          <p:nvCxnSpPr>
            <p:cNvPr id="28" name="Łącznik prosty 27"/>
            <p:cNvCxnSpPr/>
            <p:nvPr/>
          </p:nvCxnSpPr>
          <p:spPr>
            <a:xfrm rot="5400000">
              <a:off x="1893094" y="3821906"/>
              <a:ext cx="571500" cy="357188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rot="5400000" flipH="1" flipV="1">
              <a:off x="1357312" y="4929188"/>
              <a:ext cx="428625" cy="28575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33"/>
            <p:cNvSpPr txBox="1">
              <a:spLocks noChangeArrowheads="1"/>
            </p:cNvSpPr>
            <p:nvPr/>
          </p:nvSpPr>
          <p:spPr bwMode="auto">
            <a:xfrm rot="-2729783">
              <a:off x="928688" y="4403725"/>
              <a:ext cx="12954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Interpersonal</a:t>
              </a:r>
            </a:p>
          </p:txBody>
        </p:sp>
        <p:sp>
          <p:nvSpPr>
            <p:cNvPr id="31" name="pole tekstowe 37"/>
            <p:cNvSpPr txBox="1">
              <a:spLocks noChangeArrowheads="1"/>
            </p:cNvSpPr>
            <p:nvPr/>
          </p:nvSpPr>
          <p:spPr bwMode="auto">
            <a:xfrm rot="-4444499">
              <a:off x="1547812" y="4833938"/>
              <a:ext cx="61436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Rules</a:t>
              </a:r>
            </a:p>
          </p:txBody>
        </p:sp>
        <p:sp>
          <p:nvSpPr>
            <p:cNvPr id="32" name="pole tekstowe 38"/>
            <p:cNvSpPr txBox="1">
              <a:spLocks noChangeArrowheads="1"/>
            </p:cNvSpPr>
            <p:nvPr/>
          </p:nvSpPr>
          <p:spPr bwMode="auto">
            <a:xfrm rot="-5400000">
              <a:off x="1853406" y="4722019"/>
              <a:ext cx="8556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Societal</a:t>
              </a:r>
            </a:p>
          </p:txBody>
        </p:sp>
        <p:sp>
          <p:nvSpPr>
            <p:cNvPr id="33" name="pole tekstowe 39"/>
            <p:cNvSpPr txBox="1">
              <a:spLocks noChangeArrowheads="1"/>
            </p:cNvSpPr>
            <p:nvPr/>
          </p:nvSpPr>
          <p:spPr bwMode="auto">
            <a:xfrm rot="-5877301">
              <a:off x="2097088" y="4725987"/>
              <a:ext cx="8572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Personal</a:t>
              </a:r>
            </a:p>
          </p:txBody>
        </p:sp>
        <p:sp>
          <p:nvSpPr>
            <p:cNvPr id="34" name="pole tekstowe 42"/>
            <p:cNvSpPr txBox="1">
              <a:spLocks noChangeArrowheads="1"/>
            </p:cNvSpPr>
            <p:nvPr/>
          </p:nvSpPr>
          <p:spPr bwMode="auto">
            <a:xfrm rot="4144709">
              <a:off x="2669382" y="4941094"/>
              <a:ext cx="573087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b="1" i="1">
                  <a:latin typeface="Calibri" pitchFamily="34" charset="0"/>
                </a:rPr>
                <a:t>Face</a:t>
              </a:r>
            </a:p>
          </p:txBody>
        </p:sp>
        <p:sp>
          <p:nvSpPr>
            <p:cNvPr id="35" name="pole tekstowe 44"/>
            <p:cNvSpPr txBox="1">
              <a:spLocks noChangeArrowheads="1"/>
            </p:cNvSpPr>
            <p:nvPr/>
          </p:nvSpPr>
          <p:spPr bwMode="auto">
            <a:xfrm rot="2650453">
              <a:off x="2724150" y="4373563"/>
              <a:ext cx="11953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Dominance</a:t>
              </a:r>
            </a:p>
          </p:txBody>
        </p:sp>
        <p:sp>
          <p:nvSpPr>
            <p:cNvPr id="36" name="pole tekstowe 45"/>
            <p:cNvSpPr txBox="1">
              <a:spLocks noChangeArrowheads="1"/>
            </p:cNvSpPr>
            <p:nvPr/>
          </p:nvSpPr>
          <p:spPr bwMode="auto">
            <a:xfrm rot="3130358">
              <a:off x="2586038" y="4448175"/>
              <a:ext cx="9239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Resources</a:t>
              </a:r>
            </a:p>
          </p:txBody>
        </p:sp>
        <p:sp>
          <p:nvSpPr>
            <p:cNvPr id="37" name="pole tekstowe 50"/>
            <p:cNvSpPr txBox="1">
              <a:spLocks noChangeArrowheads="1"/>
            </p:cNvSpPr>
            <p:nvPr/>
          </p:nvSpPr>
          <p:spPr bwMode="auto">
            <a:xfrm rot="-4588437">
              <a:off x="2084388" y="2543175"/>
              <a:ext cx="9175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Thought</a:t>
              </a:r>
            </a:p>
          </p:txBody>
        </p:sp>
        <p:sp>
          <p:nvSpPr>
            <p:cNvPr id="38" name="pole tekstowe 53"/>
            <p:cNvSpPr txBox="1">
              <a:spLocks noChangeArrowheads="1"/>
            </p:cNvSpPr>
            <p:nvPr/>
          </p:nvSpPr>
          <p:spPr bwMode="auto">
            <a:xfrm rot="-3915277">
              <a:off x="2501107" y="2739231"/>
              <a:ext cx="72231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400" i="1">
                  <a:latin typeface="Calibri" pitchFamily="34" charset="0"/>
                </a:rPr>
                <a:t>Action</a:t>
              </a:r>
            </a:p>
          </p:txBody>
        </p:sp>
      </p:grpSp>
      <p:sp>
        <p:nvSpPr>
          <p:cNvPr id="39" name="pole tekstowe 4"/>
          <p:cNvSpPr txBox="1">
            <a:spLocks noChangeArrowheads="1"/>
          </p:cNvSpPr>
          <p:nvPr/>
        </p:nvSpPr>
        <p:spPr bwMode="auto">
          <a:xfrm>
            <a:off x="5480661" y="554777"/>
            <a:ext cx="3062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mtClean="0">
                <a:latin typeface="Calibri" pitchFamily="34" charset="0"/>
                <a:cs typeface="+mn-cs"/>
              </a:rPr>
              <a:t>The „new” </a:t>
            </a:r>
            <a:r>
              <a:rPr lang="de-CH" sz="2400" b="1" err="1" smtClean="0">
                <a:latin typeface="Calibri" pitchFamily="34" charset="0"/>
                <a:cs typeface="+mn-cs"/>
              </a:rPr>
              <a:t>value</a:t>
            </a:r>
            <a:r>
              <a:rPr lang="de-CH" sz="2400" b="1" smtClean="0">
                <a:latin typeface="Calibri" pitchFamily="34" charset="0"/>
                <a:cs typeface="+mn-cs"/>
              </a:rPr>
              <a:t> </a:t>
            </a:r>
            <a:r>
              <a:rPr lang="pl-PL" sz="2400" b="1" smtClean="0">
                <a:latin typeface="Calibri" pitchFamily="34" charset="0"/>
                <a:cs typeface="+mn-cs"/>
              </a:rPr>
              <a:t>circle</a:t>
            </a:r>
            <a:endParaRPr lang="pl-PL" sz="2400" b="1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" name="pole tekstowe 4"/>
          <p:cNvSpPr txBox="1">
            <a:spLocks noChangeArrowheads="1"/>
          </p:cNvSpPr>
          <p:nvPr/>
        </p:nvSpPr>
        <p:spPr bwMode="auto">
          <a:xfrm>
            <a:off x="1619672" y="5703342"/>
            <a:ext cx="151216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mtClean="0">
                <a:latin typeface="Calibri" pitchFamily="34" charset="0"/>
                <a:cs typeface="+mn-cs"/>
              </a:rPr>
              <a:t>10 </a:t>
            </a:r>
            <a:r>
              <a:rPr lang="pl-PL" sz="2400" b="1" err="1" smtClean="0">
                <a:latin typeface="Calibri" pitchFamily="34" charset="0"/>
                <a:cs typeface="+mn-cs"/>
              </a:rPr>
              <a:t>values</a:t>
            </a:r>
            <a:endParaRPr lang="pl-PL" sz="2400" b="1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1" name="pole tekstowe 4"/>
          <p:cNvSpPr txBox="1">
            <a:spLocks noChangeArrowheads="1"/>
          </p:cNvSpPr>
          <p:nvPr/>
        </p:nvSpPr>
        <p:spPr bwMode="auto">
          <a:xfrm>
            <a:off x="6012160" y="5703342"/>
            <a:ext cx="151216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smtClean="0">
                <a:latin typeface="Calibri" pitchFamily="34" charset="0"/>
                <a:cs typeface="+mn-cs"/>
              </a:rPr>
              <a:t>19 </a:t>
            </a:r>
            <a:r>
              <a:rPr lang="pl-PL" sz="2400" b="1" err="1" smtClean="0">
                <a:latin typeface="Calibri" pitchFamily="34" charset="0"/>
                <a:cs typeface="+mn-cs"/>
              </a:rPr>
              <a:t>values</a:t>
            </a:r>
            <a:endParaRPr lang="pl-PL" sz="2400" b="1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2" name="pole tekstowe 4"/>
          <p:cNvSpPr txBox="1">
            <a:spLocks noChangeArrowheads="1"/>
          </p:cNvSpPr>
          <p:nvPr/>
        </p:nvSpPr>
        <p:spPr bwMode="auto">
          <a:xfrm>
            <a:off x="6012160" y="6218148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mtClean="0">
                <a:solidFill>
                  <a:srgbClr val="960000"/>
                </a:solidFill>
                <a:latin typeface="Calibri" pitchFamily="34" charset="0"/>
                <a:cs typeface="+mn-cs"/>
              </a:rPr>
              <a:t>PVQ-57</a:t>
            </a:r>
            <a:endParaRPr lang="pl-PL" sz="2800" b="1">
              <a:solidFill>
                <a:srgbClr val="96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3" name="pole tekstowe 4"/>
          <p:cNvSpPr txBox="1">
            <a:spLocks noChangeArrowheads="1"/>
          </p:cNvSpPr>
          <p:nvPr/>
        </p:nvSpPr>
        <p:spPr bwMode="auto">
          <a:xfrm>
            <a:off x="1691680" y="6146140"/>
            <a:ext cx="1296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smtClean="0">
                <a:solidFill>
                  <a:srgbClr val="960000"/>
                </a:solidFill>
                <a:latin typeface="Calibri" pitchFamily="34" charset="0"/>
                <a:cs typeface="+mn-cs"/>
              </a:rPr>
              <a:t>PVQ-40</a:t>
            </a:r>
            <a:endParaRPr lang="pl-PL" sz="2800" b="1">
              <a:solidFill>
                <a:srgbClr val="96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22663" y="93112"/>
            <a:ext cx="70139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err="1" smtClean="0"/>
              <a:t>Schwartz’s</a:t>
            </a:r>
            <a:r>
              <a:rPr lang="pl-PL" sz="2400" b="1" smtClean="0"/>
              <a:t> </a:t>
            </a:r>
            <a:r>
              <a:rPr lang="pl-PL" sz="2400" b="1" err="1" smtClean="0"/>
              <a:t>refined</a:t>
            </a:r>
            <a:r>
              <a:rPr lang="pl-PL" sz="2400" b="1" smtClean="0"/>
              <a:t> </a:t>
            </a:r>
            <a:r>
              <a:rPr lang="pl-PL" sz="2400" b="1" err="1" smtClean="0"/>
              <a:t>theory</a:t>
            </a:r>
            <a:r>
              <a:rPr lang="pl-PL" sz="2400" b="1" smtClean="0"/>
              <a:t> of </a:t>
            </a:r>
            <a:r>
              <a:rPr lang="pl-PL" sz="2400" b="1" err="1" smtClean="0"/>
              <a:t>basic</a:t>
            </a:r>
            <a:r>
              <a:rPr lang="pl-PL" sz="2400" b="1" smtClean="0"/>
              <a:t> </a:t>
            </a:r>
            <a:r>
              <a:rPr lang="pl-PL" sz="2400" b="1" err="1" smtClean="0"/>
              <a:t>human</a:t>
            </a:r>
            <a:r>
              <a:rPr lang="pl-PL" sz="2400" b="1" smtClean="0"/>
              <a:t> </a:t>
            </a:r>
            <a:r>
              <a:rPr lang="pl-PL" sz="2400" b="1" err="1" smtClean="0"/>
              <a:t>values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362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437620" y="3472904"/>
            <a:ext cx="54548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+mn-lt"/>
                <a:cs typeface="+mn-cs"/>
                <a:sym typeface="Wingdings" pitchFamily="2" charset="2"/>
              </a:rPr>
              <a:t></a:t>
            </a:r>
            <a:r>
              <a:rPr lang="pl-PL" sz="2000" b="1" dirty="0" smtClean="0">
                <a:sym typeface="Wingdings" pitchFamily="2" charset="2"/>
              </a:rPr>
              <a:t> New PVQ5x develo</a:t>
            </a:r>
            <a:r>
              <a:rPr lang="de-CH" sz="2000" b="1" dirty="0" smtClean="0">
                <a:sym typeface="Wingdings" pitchFamily="2" charset="2"/>
              </a:rPr>
              <a:t>p</a:t>
            </a:r>
            <a:r>
              <a:rPr lang="pl-PL" sz="2000" b="1" dirty="0" smtClean="0">
                <a:sym typeface="Wingdings" pitchFamily="2" charset="2"/>
              </a:rPr>
              <a:t>ped to measure 19 values</a:t>
            </a:r>
            <a:endParaRPr lang="pl-PL" sz="2000" b="1" dirty="0">
              <a:latin typeface="+mn-lt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8838" y="1496978"/>
            <a:ext cx="8352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mtClean="0">
                <a:sym typeface="Wingdings" pitchFamily="2" charset="2"/>
              </a:rPr>
              <a:t> </a:t>
            </a:r>
            <a:r>
              <a:rPr lang="pl-PL" sz="2000" b="1" err="1" smtClean="0">
                <a:sym typeface="Wingdings" pitchFamily="2" charset="2"/>
              </a:rPr>
              <a:t>Sample</a:t>
            </a:r>
            <a:r>
              <a:rPr lang="pl-PL" sz="2000" b="1" smtClean="0">
                <a:sym typeface="Wingdings" pitchFamily="2" charset="2"/>
              </a:rPr>
              <a:t> – </a:t>
            </a:r>
            <a:r>
              <a:rPr lang="pl-PL" sz="2000" b="1" err="1" smtClean="0">
                <a:sym typeface="Wingdings" pitchFamily="2" charset="2"/>
              </a:rPr>
              <a:t>eight</a:t>
            </a:r>
            <a:r>
              <a:rPr lang="pl-PL" sz="2000" b="1" smtClean="0">
                <a:sym typeface="Wingdings" pitchFamily="2" charset="2"/>
              </a:rPr>
              <a:t> </a:t>
            </a:r>
            <a:r>
              <a:rPr lang="pl-PL" sz="2000" b="1" err="1" smtClean="0">
                <a:sym typeface="Wingdings" pitchFamily="2" charset="2"/>
              </a:rPr>
              <a:t>countries</a:t>
            </a:r>
            <a:r>
              <a:rPr lang="pl-PL" sz="2000" b="1" smtClean="0">
                <a:sym typeface="Wingdings" pitchFamily="2" charset="2"/>
              </a:rPr>
              <a:t>: </a:t>
            </a:r>
          </a:p>
          <a:p>
            <a:pPr>
              <a:defRPr/>
            </a:pPr>
            <a:r>
              <a:rPr lang="en-US" sz="2000" smtClean="0"/>
              <a:t>Finland</a:t>
            </a:r>
            <a:r>
              <a:rPr lang="pl-PL" sz="2000" smtClean="0"/>
              <a:t>, </a:t>
            </a:r>
            <a:r>
              <a:rPr lang="en-US" sz="2000" smtClean="0"/>
              <a:t>Israel</a:t>
            </a:r>
            <a:r>
              <a:rPr lang="pl-PL" sz="2000" smtClean="0"/>
              <a:t>, </a:t>
            </a:r>
            <a:r>
              <a:rPr lang="en-US" sz="2000" smtClean="0"/>
              <a:t>Italy</a:t>
            </a:r>
            <a:r>
              <a:rPr lang="pl-PL" sz="2000" smtClean="0"/>
              <a:t>, </a:t>
            </a:r>
            <a:r>
              <a:rPr lang="en-US" sz="2000" smtClean="0"/>
              <a:t>New Zealand</a:t>
            </a:r>
            <a:r>
              <a:rPr lang="pl-PL" sz="2000" smtClean="0"/>
              <a:t>, </a:t>
            </a:r>
            <a:r>
              <a:rPr lang="en-US" sz="2000" smtClean="0"/>
              <a:t>Poland</a:t>
            </a:r>
            <a:r>
              <a:rPr lang="pl-PL" sz="2000" smtClean="0"/>
              <a:t>, </a:t>
            </a:r>
            <a:r>
              <a:rPr lang="en-US" sz="2000" smtClean="0"/>
              <a:t>Portugal</a:t>
            </a:r>
            <a:r>
              <a:rPr lang="pl-PL" sz="2000" smtClean="0"/>
              <a:t>, </a:t>
            </a:r>
            <a:r>
              <a:rPr lang="en-US" sz="2000" smtClean="0"/>
              <a:t>Switzerland</a:t>
            </a:r>
            <a:r>
              <a:rPr lang="pl-PL" sz="2000" smtClean="0"/>
              <a:t>, </a:t>
            </a:r>
            <a:r>
              <a:rPr lang="en-US" sz="2000" smtClean="0"/>
              <a:t>USA</a:t>
            </a:r>
            <a:endParaRPr lang="pl-PL" sz="2000" b="1">
              <a:latin typeface="+mn-lt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3546" y="602104"/>
            <a:ext cx="4939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smtClean="0"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pl-PL" sz="2400" b="1" smtClean="0">
                <a:cs typeface="Arial" pitchFamily="34" charset="0"/>
              </a:rPr>
              <a:t>PVQ-57 to </a:t>
            </a:r>
            <a:r>
              <a:rPr lang="pl-PL" sz="2400" b="1" err="1" smtClean="0">
                <a:cs typeface="Arial" pitchFamily="34" charset="0"/>
              </a:rPr>
              <a:t>measure</a:t>
            </a:r>
            <a:r>
              <a:rPr lang="pl-PL" sz="2400" b="1" smtClean="0">
                <a:cs typeface="Arial" pitchFamily="34" charset="0"/>
              </a:rPr>
              <a:t> 19 </a:t>
            </a:r>
            <a:r>
              <a:rPr lang="pl-PL" sz="2400" b="1" err="1" smtClean="0">
                <a:cs typeface="Arial" pitchFamily="34" charset="0"/>
              </a:rPr>
              <a:t>values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395536" y="2420888"/>
          <a:ext cx="2455410" cy="40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8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1904">
                <a:tc>
                  <a:txBody>
                    <a:bodyPr/>
                    <a:lstStyle/>
                    <a:p>
                      <a:r>
                        <a:rPr lang="en-US" sz="2400" smtClean="0"/>
                        <a:t>Country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445">
                <a:tc>
                  <a:txBody>
                    <a:bodyPr/>
                    <a:lstStyle/>
                    <a:p>
                      <a:r>
                        <a:rPr lang="en-US" sz="2000" smtClean="0"/>
                        <a:t>Finland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334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445">
                <a:tc>
                  <a:txBody>
                    <a:bodyPr/>
                    <a:lstStyle/>
                    <a:p>
                      <a:r>
                        <a:rPr lang="en-US" sz="2000" smtClean="0"/>
                        <a:t>Germany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325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445">
                <a:tc>
                  <a:txBody>
                    <a:bodyPr/>
                    <a:lstStyle/>
                    <a:p>
                      <a:r>
                        <a:rPr lang="en-US" sz="2000" smtClean="0"/>
                        <a:t>Israel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394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920">
                <a:tc>
                  <a:txBody>
                    <a:bodyPr/>
                    <a:lstStyle/>
                    <a:p>
                      <a:r>
                        <a:rPr lang="en-US" sz="2000" smtClean="0"/>
                        <a:t>Italy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382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920">
                <a:tc>
                  <a:txBody>
                    <a:bodyPr/>
                    <a:lstStyle/>
                    <a:p>
                      <a:r>
                        <a:rPr lang="en-US" sz="2000" smtClean="0"/>
                        <a:t>New Zealand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141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920">
                <a:tc>
                  <a:txBody>
                    <a:bodyPr/>
                    <a:lstStyle/>
                    <a:p>
                      <a:r>
                        <a:rPr lang="en-US" sz="2000" smtClean="0"/>
                        <a:t>Poland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545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920">
                <a:tc>
                  <a:txBody>
                    <a:bodyPr/>
                    <a:lstStyle/>
                    <a:p>
                      <a:r>
                        <a:rPr lang="en-US" sz="2000" smtClean="0"/>
                        <a:t>Portugal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295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0445">
                <a:tc>
                  <a:txBody>
                    <a:bodyPr/>
                    <a:lstStyle/>
                    <a:p>
                      <a:r>
                        <a:rPr lang="en-US" sz="2000" smtClean="0"/>
                        <a:t>Switzerland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201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56142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69543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F</a:t>
            </a:r>
            <a:r>
              <a:rPr lang="en-US" sz="2400" b="1" dirty="0" err="1" smtClean="0"/>
              <a:t>ull</a:t>
            </a:r>
            <a:r>
              <a:rPr lang="en-US" sz="2400" b="1" dirty="0" smtClean="0"/>
              <a:t> </a:t>
            </a:r>
            <a:r>
              <a:rPr lang="en-US" sz="2400" b="1" dirty="0"/>
              <a:t>metric </a:t>
            </a:r>
            <a:r>
              <a:rPr lang="en-US" sz="2400" b="1" dirty="0" smtClean="0"/>
              <a:t>invariance</a:t>
            </a:r>
            <a:r>
              <a:rPr lang="pl-PL" sz="2400" b="1" dirty="0" smtClean="0"/>
              <a:t>: </a:t>
            </a:r>
            <a:r>
              <a:rPr lang="en-US" sz="2400" b="1" dirty="0">
                <a:solidFill>
                  <a:srgbClr val="C00000"/>
                </a:solidFill>
              </a:rPr>
              <a:t>1</a:t>
            </a:r>
            <a:r>
              <a:rPr lang="pl-PL" sz="2400" b="1" dirty="0">
                <a:solidFill>
                  <a:srgbClr val="C00000"/>
                </a:solidFill>
              </a:rPr>
              <a:t>6</a:t>
            </a:r>
            <a:r>
              <a:rPr lang="en-US" sz="2400" b="1" dirty="0">
                <a:solidFill>
                  <a:srgbClr val="C00000"/>
                </a:solidFill>
              </a:rPr>
              <a:t> of the 19 values 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r>
              <a:rPr lang="pl-PL" sz="2000" b="1" dirty="0" smtClean="0"/>
              <a:t>and 3 </a:t>
            </a:r>
            <a:r>
              <a:rPr lang="pl-PL" sz="2000" b="1" dirty="0" err="1" smtClean="0"/>
              <a:t>values</a:t>
            </a:r>
            <a:r>
              <a:rPr lang="pl-PL" sz="2000" b="1" dirty="0" smtClean="0"/>
              <a:t>  - </a:t>
            </a:r>
            <a:r>
              <a:rPr lang="pl-PL" sz="2000" b="1" dirty="0" err="1" smtClean="0"/>
              <a:t>full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or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partial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metric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invariance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across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alomst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all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countries</a:t>
            </a:r>
            <a:r>
              <a:rPr lang="en-US" sz="2000" b="1" dirty="0" smtClean="0"/>
              <a:t> </a:t>
            </a:r>
            <a:endParaRPr lang="pl-PL" sz="2000" b="1" dirty="0" smtClean="0"/>
          </a:p>
        </p:txBody>
      </p:sp>
      <p:sp>
        <p:nvSpPr>
          <p:cNvPr id="4" name="Prostokąt 3"/>
          <p:cNvSpPr/>
          <p:nvPr/>
        </p:nvSpPr>
        <p:spPr>
          <a:xfrm>
            <a:off x="179512" y="2276872"/>
            <a:ext cx="88569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F</a:t>
            </a:r>
            <a:r>
              <a:rPr lang="en-US" sz="2400" b="1" dirty="0" err="1" smtClean="0"/>
              <a:t>ull</a:t>
            </a:r>
            <a:r>
              <a:rPr lang="en-US" sz="2400" b="1" dirty="0" smtClean="0"/>
              <a:t> </a:t>
            </a:r>
            <a:r>
              <a:rPr lang="en-US" sz="2400" b="1" dirty="0"/>
              <a:t>or partial scalar </a:t>
            </a:r>
            <a:r>
              <a:rPr lang="en-US" sz="2400" b="1" dirty="0" smtClean="0"/>
              <a:t>invariance</a:t>
            </a:r>
            <a:r>
              <a:rPr lang="pl-PL" sz="2400" b="1" dirty="0" smtClean="0"/>
              <a:t>: </a:t>
            </a:r>
            <a:r>
              <a:rPr lang="en-US" sz="2400" b="1" dirty="0" smtClean="0">
                <a:solidFill>
                  <a:srgbClr val="C00000"/>
                </a:solidFill>
              </a:rPr>
              <a:t>10 </a:t>
            </a:r>
            <a:r>
              <a:rPr lang="pl-PL" sz="2400" b="1" dirty="0" smtClean="0">
                <a:solidFill>
                  <a:srgbClr val="C00000"/>
                </a:solidFill>
              </a:rPr>
              <a:t>of 19 </a:t>
            </a:r>
            <a:r>
              <a:rPr lang="en-US" sz="2400" b="1" dirty="0" smtClean="0">
                <a:solidFill>
                  <a:srgbClr val="C00000"/>
                </a:solidFill>
              </a:rPr>
              <a:t>values </a:t>
            </a:r>
            <a:endParaRPr lang="pl-PL" sz="24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/>
              <a:t>across </a:t>
            </a:r>
            <a:r>
              <a:rPr lang="pl-PL" sz="2000" b="1" dirty="0" err="1" smtClean="0"/>
              <a:t>almost</a:t>
            </a:r>
            <a:r>
              <a:rPr lang="pl-PL" sz="2000" b="1" dirty="0" smtClean="0"/>
              <a:t> </a:t>
            </a:r>
            <a:r>
              <a:rPr lang="en-US" sz="2000" b="1" dirty="0" smtClean="0"/>
              <a:t>all </a:t>
            </a:r>
            <a:r>
              <a:rPr lang="en-US" sz="2000" b="1" dirty="0"/>
              <a:t>countries </a:t>
            </a:r>
            <a:r>
              <a:rPr lang="en-US" dirty="0" smtClean="0"/>
              <a:t>(</a:t>
            </a:r>
            <a:r>
              <a:rPr lang="en-US" dirty="0"/>
              <a:t>with a few exceptions for single </a:t>
            </a:r>
            <a:r>
              <a:rPr lang="en-US" dirty="0" smtClean="0"/>
              <a:t>countries): </a:t>
            </a:r>
            <a:endParaRPr lang="pl-P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benevolence </a:t>
            </a:r>
            <a:r>
              <a:rPr lang="en-US" sz="2000" dirty="0"/>
              <a:t>caring,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universalism </a:t>
            </a:r>
            <a:r>
              <a:rPr lang="en-US" sz="2000" dirty="0"/>
              <a:t>tolerance,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universalism </a:t>
            </a:r>
            <a:r>
              <a:rPr lang="en-US" sz="2000" dirty="0"/>
              <a:t>concern,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universalism </a:t>
            </a:r>
            <a:r>
              <a:rPr lang="en-US" sz="2000" dirty="0"/>
              <a:t>nature,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hedonism</a:t>
            </a:r>
            <a:r>
              <a:rPr lang="en-US" sz="2000" dirty="0"/>
              <a:t>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power </a:t>
            </a:r>
            <a:r>
              <a:rPr lang="en-US" sz="2000" dirty="0"/>
              <a:t>dominance,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power </a:t>
            </a:r>
            <a:r>
              <a:rPr lang="en-US" sz="2000" dirty="0"/>
              <a:t>resources,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security </a:t>
            </a:r>
            <a:r>
              <a:rPr lang="en-US" sz="2000" dirty="0"/>
              <a:t>personal,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security </a:t>
            </a:r>
            <a:r>
              <a:rPr lang="en-US" sz="2000" dirty="0"/>
              <a:t>societal, </a:t>
            </a:r>
            <a:endParaRPr lang="pl-PL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self-direction </a:t>
            </a:r>
            <a:r>
              <a:rPr lang="en-US" sz="2000" dirty="0"/>
              <a:t>thought </a:t>
            </a:r>
            <a:endParaRPr lang="pl-PL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3336" y="661338"/>
            <a:ext cx="6542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Encouraging results of </a:t>
            </a:r>
            <a:r>
              <a:rPr lang="en-US" sz="2400" b="1" dirty="0" smtClean="0">
                <a:solidFill>
                  <a:srgbClr val="C00000"/>
                </a:solidFill>
              </a:rPr>
              <a:t>exact </a:t>
            </a:r>
            <a:r>
              <a:rPr lang="en-US" sz="2400" b="1" dirty="0" err="1" smtClean="0"/>
              <a:t>MGCFA</a:t>
            </a:r>
            <a:endParaRPr lang="en-US" sz="2400" b="1" dirty="0" smtClean="0"/>
          </a:p>
        </p:txBody>
      </p:sp>
      <p:sp>
        <p:nvSpPr>
          <p:cNvPr id="7" name="Prostokąt 6"/>
          <p:cNvSpPr/>
          <p:nvPr/>
        </p:nvSpPr>
        <p:spPr>
          <a:xfrm>
            <a:off x="1994232" y="6410370"/>
            <a:ext cx="6919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smtClean="0"/>
              <a:t>Cieciuch, </a:t>
            </a:r>
            <a:r>
              <a:rPr lang="pl-PL" sz="2000" err="1" smtClean="0"/>
              <a:t>Davidov</a:t>
            </a:r>
            <a:r>
              <a:rPr lang="pl-PL" sz="2000" smtClean="0"/>
              <a:t>, </a:t>
            </a:r>
            <a:r>
              <a:rPr lang="pl-PL" sz="2000" err="1" smtClean="0"/>
              <a:t>Vecchione</a:t>
            </a:r>
            <a:r>
              <a:rPr lang="pl-PL" sz="2000" smtClean="0"/>
              <a:t>, </a:t>
            </a:r>
            <a:r>
              <a:rPr lang="pl-PL" sz="2000" err="1" smtClean="0"/>
              <a:t>Beierlein</a:t>
            </a:r>
            <a:r>
              <a:rPr lang="pl-PL" sz="2000" smtClean="0"/>
              <a:t>, Schwartz, 2014</a:t>
            </a:r>
          </a:p>
        </p:txBody>
      </p:sp>
    </p:spTree>
    <p:extLst>
      <p:ext uri="{BB962C8B-B14F-4D97-AF65-F5344CB8AC3E}">
        <p14:creationId xmlns="" xmlns:p14="http://schemas.microsoft.com/office/powerpoint/2010/main" val="16523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3" y="119675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l-PL" sz="2400" b="1" dirty="0" err="1" smtClean="0">
                <a:solidFill>
                  <a:srgbClr val="C00000"/>
                </a:solidFill>
              </a:rPr>
              <a:t>Metric</a:t>
            </a:r>
            <a:r>
              <a:rPr lang="pl-PL" sz="2400" b="1" dirty="0" smtClean="0">
                <a:solidFill>
                  <a:srgbClr val="C00000"/>
                </a:solidFill>
              </a:rPr>
              <a:t>: </a:t>
            </a:r>
            <a:r>
              <a:rPr lang="pl-PL" sz="2400" b="1" dirty="0" smtClean="0"/>
              <a:t>ok!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754" y="411359"/>
            <a:ext cx="4359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/>
              <a:t>Results of the </a:t>
            </a:r>
            <a:r>
              <a:rPr lang="en-US" sz="2400" b="1" dirty="0" smtClean="0">
                <a:solidFill>
                  <a:srgbClr val="C00000"/>
                </a:solidFill>
              </a:rPr>
              <a:t>exact </a:t>
            </a:r>
            <a:r>
              <a:rPr lang="en-US" sz="2400" b="1" dirty="0" err="1" smtClean="0"/>
              <a:t>MGCFA</a:t>
            </a:r>
            <a:endParaRPr lang="en-US" sz="2400" b="1" dirty="0" smtClean="0"/>
          </a:p>
        </p:txBody>
      </p:sp>
      <p:sp>
        <p:nvSpPr>
          <p:cNvPr id="7" name="Prostokąt 6"/>
          <p:cNvSpPr/>
          <p:nvPr/>
        </p:nvSpPr>
        <p:spPr>
          <a:xfrm>
            <a:off x="1994232" y="6410370"/>
            <a:ext cx="6919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000" smtClean="0"/>
              <a:t>Cieciuch, </a:t>
            </a:r>
            <a:r>
              <a:rPr lang="pl-PL" sz="2000" err="1" smtClean="0"/>
              <a:t>Davidov</a:t>
            </a:r>
            <a:r>
              <a:rPr lang="pl-PL" sz="2000" smtClean="0"/>
              <a:t>, </a:t>
            </a:r>
            <a:r>
              <a:rPr lang="pl-PL" sz="2000" err="1" smtClean="0"/>
              <a:t>Vecchione</a:t>
            </a:r>
            <a:r>
              <a:rPr lang="pl-PL" sz="2000" smtClean="0"/>
              <a:t>, </a:t>
            </a:r>
            <a:r>
              <a:rPr lang="pl-PL" sz="2000" err="1" smtClean="0"/>
              <a:t>Beierlein</a:t>
            </a:r>
            <a:r>
              <a:rPr lang="pl-PL" sz="2000" smtClean="0"/>
              <a:t>, Schwartz, 2014</a:t>
            </a:r>
          </a:p>
        </p:txBody>
      </p:sp>
      <p:sp>
        <p:nvSpPr>
          <p:cNvPr id="8" name="Prostokąt 7"/>
          <p:cNvSpPr/>
          <p:nvPr/>
        </p:nvSpPr>
        <p:spPr>
          <a:xfrm>
            <a:off x="213754" y="1676709"/>
            <a:ext cx="6302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C00000"/>
                </a:solidFill>
              </a:rPr>
              <a:t>Scalar: </a:t>
            </a:r>
          </a:p>
          <a:p>
            <a:r>
              <a:rPr lang="en-US" sz="2400" b="1" dirty="0" smtClean="0"/>
              <a:t>better than with the earlier PVQ version</a:t>
            </a:r>
          </a:p>
          <a:p>
            <a:r>
              <a:rPr lang="en-US" sz="2400" b="1" dirty="0" smtClean="0"/>
              <a:t>B</a:t>
            </a:r>
            <a:r>
              <a:rPr lang="pl-PL" sz="2400" b="1" dirty="0" err="1" smtClean="0"/>
              <a:t>UT</a:t>
            </a:r>
            <a:r>
              <a:rPr lang="en-US" sz="2400" b="1" dirty="0" smtClean="0"/>
              <a:t> </a:t>
            </a:r>
            <a:endParaRPr lang="pl-PL" sz="2400" b="1" dirty="0" smtClean="0"/>
          </a:p>
          <a:p>
            <a:r>
              <a:rPr lang="en-US" sz="2400" b="1" dirty="0" smtClean="0"/>
              <a:t>there is still room for improvement</a:t>
            </a:r>
          </a:p>
          <a:p>
            <a:r>
              <a:rPr lang="en-US" sz="2400" b="1" dirty="0" smtClean="0"/>
              <a:t>10 values invariant</a:t>
            </a:r>
          </a:p>
          <a:p>
            <a:r>
              <a:rPr lang="en-US" sz="2400" b="1" dirty="0" smtClean="0"/>
              <a:t>and 9 values </a:t>
            </a:r>
            <a:r>
              <a:rPr lang="en-US" sz="2400" b="1" dirty="0" err="1" smtClean="0"/>
              <a:t>noninvariant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Is the test too strict??</a:t>
            </a:r>
          </a:p>
        </p:txBody>
      </p:sp>
      <p:sp>
        <p:nvSpPr>
          <p:cNvPr id="9" name="Prostokąt 8"/>
          <p:cNvSpPr/>
          <p:nvPr/>
        </p:nvSpPr>
        <p:spPr>
          <a:xfrm>
            <a:off x="467544" y="4830251"/>
            <a:ext cx="6624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focus on the scalar measurement invariance and look into methods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691679" y="5703639"/>
            <a:ext cx="482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= that allow for „small” deviations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0882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79512" y="409888"/>
            <a:ext cx="8640960" cy="2011000"/>
            <a:chOff x="323528" y="2420888"/>
            <a:chExt cx="8640960" cy="2011000"/>
          </a:xfrm>
        </p:grpSpPr>
        <p:sp>
          <p:nvSpPr>
            <p:cNvPr id="3" name="Prostokąt 7"/>
            <p:cNvSpPr>
              <a:spLocks noChangeArrowheads="1"/>
            </p:cNvSpPr>
            <p:nvPr/>
          </p:nvSpPr>
          <p:spPr bwMode="auto">
            <a:xfrm>
              <a:off x="323528" y="2492896"/>
              <a:ext cx="3672408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Defined by the researcher </a:t>
              </a:r>
            </a:p>
            <a:p>
              <a:pPr eaLnBrk="1" hangingPunct="1"/>
              <a:endParaRPr lang="en-US" altLang="pl-PL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the size of misspecification</a:t>
              </a:r>
            </a:p>
            <a:p>
              <a:pPr eaLnBrk="1" hangingPunct="1"/>
              <a:endParaRPr lang="en-US" altLang="pl-PL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in the Saris et al. approach </a:t>
              </a:r>
            </a:p>
          </p:txBody>
        </p:sp>
        <p:sp>
          <p:nvSpPr>
            <p:cNvPr id="4" name="Prostokąt 7"/>
            <p:cNvSpPr>
              <a:spLocks noChangeArrowheads="1"/>
            </p:cNvSpPr>
            <p:nvPr/>
          </p:nvSpPr>
          <p:spPr bwMode="auto">
            <a:xfrm>
              <a:off x="5148064" y="2420888"/>
              <a:ext cx="3816424" cy="1938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Defined by the researcher </a:t>
              </a:r>
            </a:p>
            <a:p>
              <a:pPr eaLnBrk="1" hangingPunct="1"/>
              <a:endParaRPr lang="en-US" altLang="pl-PL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the variance of parameters</a:t>
              </a:r>
            </a:p>
            <a:p>
              <a:pPr eaLnBrk="1" hangingPunct="1"/>
              <a:endParaRPr lang="en-US" altLang="pl-PL" sz="2400" b="1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in the Bayesian approach </a:t>
              </a:r>
              <a:endParaRPr lang="en-US" altLang="pl-PL" sz="2400" b="1" dirty="0">
                <a:latin typeface="Calibri" pitchFamily="34" charset="0"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4211960" y="2723436"/>
              <a:ext cx="79861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/>
                <a:t>≈</a:t>
              </a:r>
              <a:endParaRPr lang="pl-PL" sz="9600" b="1"/>
            </a:p>
          </p:txBody>
        </p:sp>
      </p:grpSp>
      <p:sp>
        <p:nvSpPr>
          <p:cNvPr id="9" name="Prostokąt 7"/>
          <p:cNvSpPr>
            <a:spLocks noChangeArrowheads="1"/>
          </p:cNvSpPr>
          <p:nvPr/>
        </p:nvSpPr>
        <p:spPr bwMode="auto">
          <a:xfrm>
            <a:off x="323528" y="2996952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b="1" dirty="0" err="1" smtClean="0">
                <a:latin typeface="Calibri" pitchFamily="34" charset="0"/>
              </a:rPr>
              <a:t>misspecification</a:t>
            </a:r>
            <a:r>
              <a:rPr lang="pl-PL" altLang="pl-PL" sz="2000" b="1" dirty="0" smtClean="0">
                <a:latin typeface="Calibri" pitchFamily="34" charset="0"/>
              </a:rPr>
              <a:t> of </a:t>
            </a:r>
            <a:r>
              <a:rPr lang="pl-PL" altLang="pl-PL" sz="2000" b="1" dirty="0" err="1" smtClean="0">
                <a:latin typeface="Calibri" pitchFamily="34" charset="0"/>
              </a:rPr>
              <a:t>intercepts</a:t>
            </a:r>
            <a:r>
              <a:rPr lang="pl-PL" altLang="pl-PL" sz="2000" b="1" dirty="0" smtClean="0">
                <a:latin typeface="Calibri" pitchFamily="34" charset="0"/>
              </a:rPr>
              <a:t> &gt; .1</a:t>
            </a:r>
            <a:endParaRPr lang="pl-PL" altLang="pl-PL" sz="2000" b="1" dirty="0">
              <a:latin typeface="Calibri" pitchFamily="34" charset="0"/>
            </a:endParaRPr>
          </a:p>
        </p:txBody>
      </p:sp>
      <p:sp>
        <p:nvSpPr>
          <p:cNvPr id="10" name="Prostokąt 7"/>
          <p:cNvSpPr>
            <a:spLocks noChangeArrowheads="1"/>
          </p:cNvSpPr>
          <p:nvPr/>
        </p:nvSpPr>
        <p:spPr bwMode="auto">
          <a:xfrm>
            <a:off x="4827767" y="2852936"/>
            <a:ext cx="3913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b="1" dirty="0" err="1" smtClean="0">
                <a:latin typeface="Calibri" pitchFamily="34" charset="0"/>
              </a:rPr>
              <a:t>variance</a:t>
            </a:r>
            <a:r>
              <a:rPr lang="pl-PL" altLang="pl-PL" sz="2000" b="1" dirty="0" smtClean="0">
                <a:latin typeface="Calibri" pitchFamily="34" charset="0"/>
              </a:rPr>
              <a:t> of </a:t>
            </a:r>
            <a:r>
              <a:rPr lang="pl-PL" altLang="pl-PL" sz="2000" b="1" dirty="0" err="1" smtClean="0">
                <a:latin typeface="Calibri" pitchFamily="34" charset="0"/>
              </a:rPr>
              <a:t>intercepts</a:t>
            </a:r>
            <a:r>
              <a:rPr lang="pl-PL" altLang="pl-PL" sz="2000" b="1" dirty="0" smtClean="0">
                <a:latin typeface="Calibri" pitchFamily="34" charset="0"/>
              </a:rPr>
              <a:t> = .01</a:t>
            </a:r>
          </a:p>
          <a:p>
            <a:pPr eaLnBrk="1" hangingPunct="1"/>
            <a:r>
              <a:rPr lang="pl-PL" altLang="pl-PL" sz="2000" b="1" dirty="0" err="1">
                <a:latin typeface="Calibri" pitchFamily="34" charset="0"/>
              </a:rPr>
              <a:t>variance</a:t>
            </a:r>
            <a:r>
              <a:rPr lang="pl-PL" altLang="pl-PL" sz="2000" b="1" dirty="0">
                <a:latin typeface="Calibri" pitchFamily="34" charset="0"/>
              </a:rPr>
              <a:t> of </a:t>
            </a:r>
            <a:r>
              <a:rPr lang="pl-PL" altLang="pl-PL" sz="2000" b="1" dirty="0" err="1">
                <a:latin typeface="Calibri" pitchFamily="34" charset="0"/>
              </a:rPr>
              <a:t>intercepts</a:t>
            </a:r>
            <a:r>
              <a:rPr lang="pl-PL" altLang="pl-PL" sz="2000" b="1" dirty="0">
                <a:latin typeface="Calibri" pitchFamily="34" charset="0"/>
              </a:rPr>
              <a:t> = .</a:t>
            </a:r>
            <a:r>
              <a:rPr lang="pl-PL" altLang="pl-PL" sz="2000" b="1" dirty="0" smtClean="0">
                <a:latin typeface="Calibri" pitchFamily="34" charset="0"/>
              </a:rPr>
              <a:t>05</a:t>
            </a:r>
            <a:endParaRPr lang="pl-PL" altLang="pl-PL" sz="2000" b="1" dirty="0">
              <a:latin typeface="Calibri" pitchFamily="34" charset="0"/>
            </a:endParaRPr>
          </a:p>
        </p:txBody>
      </p:sp>
      <p:sp>
        <p:nvSpPr>
          <p:cNvPr id="11" name="Prostokąt 7"/>
          <p:cNvSpPr>
            <a:spLocks noChangeArrowheads="1"/>
          </p:cNvSpPr>
          <p:nvPr/>
        </p:nvSpPr>
        <p:spPr bwMode="auto">
          <a:xfrm>
            <a:off x="323528" y="3717032"/>
            <a:ext cx="39604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000" b="1" dirty="0" err="1" smtClean="0">
                <a:latin typeface="Calibri" pitchFamily="34" charset="0"/>
              </a:rPr>
              <a:t>Jrule</a:t>
            </a:r>
            <a:r>
              <a:rPr lang="en-US" altLang="pl-PL" sz="2000" b="1" dirty="0" smtClean="0">
                <a:latin typeface="Calibri" pitchFamily="34" charset="0"/>
              </a:rPr>
              <a:t> reads output from </a:t>
            </a:r>
            <a:r>
              <a:rPr lang="en-US" altLang="pl-PL" sz="2000" b="1" dirty="0" err="1" smtClean="0">
                <a:latin typeface="Calibri" pitchFamily="34" charset="0"/>
              </a:rPr>
              <a:t>Mplus</a:t>
            </a:r>
            <a:endParaRPr lang="en-US" altLang="pl-PL" sz="2000" b="1" dirty="0">
              <a:latin typeface="Calibri" pitchFamily="34" charset="0"/>
            </a:endParaRPr>
          </a:p>
        </p:txBody>
      </p:sp>
      <p:sp>
        <p:nvSpPr>
          <p:cNvPr id="12" name="Prostokąt 7"/>
          <p:cNvSpPr>
            <a:spLocks noChangeArrowheads="1"/>
          </p:cNvSpPr>
          <p:nvPr/>
        </p:nvSpPr>
        <p:spPr bwMode="auto">
          <a:xfrm>
            <a:off x="5796136" y="3717032"/>
            <a:ext cx="1335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000" b="1" dirty="0" err="1" smtClean="0">
                <a:latin typeface="Calibri" pitchFamily="34" charset="0"/>
              </a:rPr>
              <a:t>Mplus</a:t>
            </a:r>
            <a:endParaRPr lang="en-US" altLang="pl-PL" sz="2000" b="1" dirty="0">
              <a:latin typeface="Calibri" pitchFamily="34" charset="0"/>
            </a:endParaRPr>
          </a:p>
        </p:txBody>
      </p:sp>
      <p:sp>
        <p:nvSpPr>
          <p:cNvPr id="13" name="Prostokąt 7"/>
          <p:cNvSpPr>
            <a:spLocks noChangeArrowheads="1"/>
          </p:cNvSpPr>
          <p:nvPr/>
        </p:nvSpPr>
        <p:spPr bwMode="auto">
          <a:xfrm>
            <a:off x="323528" y="4293096"/>
            <a:ext cx="8496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000" b="1" dirty="0" smtClean="0">
                <a:latin typeface="Calibri" pitchFamily="34" charset="0"/>
              </a:rPr>
              <a:t>For each value separately, because of two reasons</a:t>
            </a:r>
          </a:p>
          <a:p>
            <a:pPr marL="457200" indent="-457200" eaLnBrk="1" hangingPunct="1">
              <a:buAutoNum type="arabicParenR"/>
            </a:pPr>
            <a:r>
              <a:rPr lang="en-US" altLang="pl-PL" sz="2000" b="1" dirty="0" smtClean="0">
                <a:latin typeface="Calibri" pitchFamily="34" charset="0"/>
              </a:rPr>
              <a:t>PPP with higher-order values and multiple values was always significant</a:t>
            </a:r>
          </a:p>
          <a:p>
            <a:pPr marL="457200" indent="-457200" eaLnBrk="1" hangingPunct="1">
              <a:buAutoNum type="arabicParenR"/>
            </a:pPr>
            <a:r>
              <a:rPr lang="en-US" altLang="pl-PL" sz="2000" b="1" dirty="0" smtClean="0">
                <a:latin typeface="Calibri" pitchFamily="34" charset="0"/>
              </a:rPr>
              <a:t>We were interested only in scalar invariance test, because metric and </a:t>
            </a:r>
            <a:r>
              <a:rPr lang="en-US" altLang="pl-PL" sz="2000" b="1" dirty="0" err="1" smtClean="0">
                <a:latin typeface="Calibri" pitchFamily="34" charset="0"/>
              </a:rPr>
              <a:t>configural</a:t>
            </a:r>
            <a:r>
              <a:rPr lang="en-US" altLang="pl-PL" sz="2000" b="1" dirty="0" smtClean="0">
                <a:latin typeface="Calibri" pitchFamily="34" charset="0"/>
              </a:rPr>
              <a:t> invariance were already established</a:t>
            </a:r>
            <a:endParaRPr lang="en-US" altLang="pl-PL" sz="2000" b="1" dirty="0">
              <a:latin typeface="Calibri" pitchFamily="34" charset="0"/>
            </a:endParaRPr>
          </a:p>
        </p:txBody>
      </p:sp>
      <p:sp>
        <p:nvSpPr>
          <p:cNvPr id="14" name="Prostokąt 7"/>
          <p:cNvSpPr>
            <a:spLocks noChangeArrowheads="1"/>
          </p:cNvSpPr>
          <p:nvPr/>
        </p:nvSpPr>
        <p:spPr bwMode="auto">
          <a:xfrm>
            <a:off x="395536" y="5934418"/>
            <a:ext cx="79124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000" b="1" dirty="0" smtClean="0">
                <a:latin typeface="Calibri" pitchFamily="34" charset="0"/>
              </a:rPr>
              <a:t>We present one example in detail (SDT = self-direction thought)</a:t>
            </a:r>
          </a:p>
          <a:p>
            <a:pPr eaLnBrk="1" hangingPunct="1"/>
            <a:r>
              <a:rPr lang="en-US" altLang="pl-PL" sz="2000" b="1" dirty="0" smtClean="0">
                <a:latin typeface="Calibri" pitchFamily="34" charset="0"/>
              </a:rPr>
              <a:t>and a summary for all other values</a:t>
            </a:r>
            <a:endParaRPr lang="en-US" altLang="pl-PL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2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RECENT </a:t>
            </a:r>
            <a:r>
              <a:rPr lang="de-DE" dirty="0" smtClean="0"/>
              <a:t>CONTROVERSY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Invariance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World Value </a:t>
            </a:r>
            <a:r>
              <a:rPr lang="de-DE" dirty="0" smtClean="0"/>
              <a:t>Study</a:t>
            </a:r>
          </a:p>
          <a:p>
            <a:r>
              <a:rPr lang="de-DE" dirty="0" smtClean="0"/>
              <a:t>Aleman/Woods (2015):</a:t>
            </a:r>
          </a:p>
          <a:p>
            <a:pPr marL="320040" lvl="1" indent="0">
              <a:buNone/>
            </a:pPr>
            <a:r>
              <a:rPr lang="de-DE" dirty="0"/>
              <a:t>„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findings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WVS </a:t>
            </a:r>
            <a:r>
              <a:rPr lang="de-DE" dirty="0" err="1"/>
              <a:t>orientations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configural</a:t>
            </a:r>
            <a:r>
              <a:rPr lang="de-DE" dirty="0"/>
              <a:t>, </a:t>
            </a:r>
            <a:r>
              <a:rPr lang="de-DE" dirty="0" err="1"/>
              <a:t>metric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scalar</a:t>
            </a:r>
            <a:r>
              <a:rPr lang="de-DE" dirty="0"/>
              <a:t> invariant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hence</a:t>
            </a:r>
            <a:r>
              <a:rPr lang="de-DE" dirty="0"/>
              <a:t> </a:t>
            </a:r>
            <a:r>
              <a:rPr lang="de-DE" dirty="0" err="1"/>
              <a:t>comparable</a:t>
            </a:r>
            <a:r>
              <a:rPr lang="de-DE" dirty="0"/>
              <a:t> </a:t>
            </a:r>
            <a:r>
              <a:rPr lang="de-DE" dirty="0" err="1"/>
              <a:t>cross-nationally</a:t>
            </a:r>
            <a:r>
              <a:rPr lang="de-DE" dirty="0"/>
              <a:t> (</a:t>
            </a:r>
            <a:r>
              <a:rPr lang="de-DE" dirty="0" err="1"/>
              <a:t>over</a:t>
            </a:r>
            <a:r>
              <a:rPr lang="de-DE" dirty="0"/>
              <a:t> 89 </a:t>
            </a:r>
            <a:r>
              <a:rPr lang="de-DE" dirty="0" err="1"/>
              <a:t>nations</a:t>
            </a:r>
            <a:r>
              <a:rPr lang="de-DE" dirty="0"/>
              <a:t>), </a:t>
            </a:r>
            <a:r>
              <a:rPr lang="de-DE" dirty="0" err="1"/>
              <a:t>except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Western </a:t>
            </a:r>
            <a:r>
              <a:rPr lang="de-DE" dirty="0" err="1"/>
              <a:t>postindustrial</a:t>
            </a:r>
            <a:r>
              <a:rPr lang="de-DE" dirty="0"/>
              <a:t> </a:t>
            </a:r>
            <a:r>
              <a:rPr lang="de-DE" dirty="0" err="1"/>
              <a:t>societies</a:t>
            </a:r>
            <a:r>
              <a:rPr lang="de-DE" dirty="0" smtClean="0"/>
              <a:t>“ (p. 21).</a:t>
            </a:r>
          </a:p>
          <a:p>
            <a:r>
              <a:rPr lang="de-DE" dirty="0" smtClean="0"/>
              <a:t>Welzel/</a:t>
            </a:r>
            <a:r>
              <a:rPr lang="de-DE" dirty="0" err="1" smtClean="0"/>
              <a:t>Ingelhart</a:t>
            </a:r>
            <a:r>
              <a:rPr lang="de-DE" dirty="0" smtClean="0"/>
              <a:t>(2016</a:t>
            </a:r>
            <a:r>
              <a:rPr lang="de-DE" dirty="0"/>
              <a:t>) 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77995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7"/>
          <p:cNvSpPr>
            <a:spLocks noChangeArrowheads="1"/>
          </p:cNvSpPr>
          <p:nvPr/>
        </p:nvSpPr>
        <p:spPr bwMode="auto">
          <a:xfrm>
            <a:off x="2689851" y="1869"/>
            <a:ext cx="316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400" b="1" dirty="0" err="1" smtClean="0">
                <a:solidFill>
                  <a:srgbClr val="002060"/>
                </a:solidFill>
                <a:latin typeface="Calibri" pitchFamily="34" charset="0"/>
              </a:rPr>
              <a:t>Self-direction</a:t>
            </a:r>
            <a:r>
              <a:rPr lang="pl-PL" altLang="pl-PL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altLang="pl-PL" sz="2400" b="1" dirty="0" err="1" smtClean="0">
                <a:solidFill>
                  <a:srgbClr val="002060"/>
                </a:solidFill>
                <a:latin typeface="Calibri" pitchFamily="34" charset="0"/>
              </a:rPr>
              <a:t>thought</a:t>
            </a:r>
            <a:endParaRPr lang="pl-PL" altLang="pl-PL" sz="2400" b="1" dirty="0">
              <a:latin typeface="Calibri" pitchFamily="34" charset="0"/>
            </a:endParaRPr>
          </a:p>
        </p:txBody>
      </p:sp>
      <p:sp>
        <p:nvSpPr>
          <p:cNvPr id="11" name="Prostokąt 7"/>
          <p:cNvSpPr>
            <a:spLocks noChangeArrowheads="1"/>
          </p:cNvSpPr>
          <p:nvPr/>
        </p:nvSpPr>
        <p:spPr bwMode="auto">
          <a:xfrm>
            <a:off x="122572" y="260648"/>
            <a:ext cx="316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Jrule</a:t>
            </a:r>
            <a:endParaRPr lang="pl-PL" altLang="pl-PL" sz="2000" b="1" dirty="0" smtClean="0">
              <a:latin typeface="Calibri" pitchFamily="34" charset="0"/>
            </a:endParaRPr>
          </a:p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Misspecification</a:t>
            </a:r>
            <a:r>
              <a:rPr lang="pl-PL" altLang="pl-PL" sz="2000" b="1" dirty="0" smtClean="0">
                <a:latin typeface="Calibri" pitchFamily="34" charset="0"/>
              </a:rPr>
              <a:t> </a:t>
            </a:r>
            <a:r>
              <a:rPr lang="pl-PL" altLang="pl-PL" sz="2000" b="1" dirty="0" err="1" smtClean="0">
                <a:latin typeface="Calibri" pitchFamily="34" charset="0"/>
              </a:rPr>
              <a:t>at</a:t>
            </a:r>
            <a:r>
              <a:rPr lang="pl-PL" altLang="pl-PL" sz="2000" b="1" dirty="0" smtClean="0">
                <a:latin typeface="Calibri" pitchFamily="34" charset="0"/>
              </a:rPr>
              <a:t> .1</a:t>
            </a:r>
            <a:endParaRPr lang="pl-PL" altLang="pl-PL" sz="2000" b="1" dirty="0">
              <a:latin typeface="Calibri" pitchFamily="34" charset="0"/>
            </a:endParaRPr>
          </a:p>
        </p:txBody>
      </p:sp>
      <p:sp>
        <p:nvSpPr>
          <p:cNvPr id="12" name="Prostokąt 7"/>
          <p:cNvSpPr>
            <a:spLocks noChangeArrowheads="1"/>
          </p:cNvSpPr>
          <p:nvPr/>
        </p:nvSpPr>
        <p:spPr bwMode="auto">
          <a:xfrm>
            <a:off x="5010577" y="332656"/>
            <a:ext cx="39137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Mplus</a:t>
            </a:r>
            <a:endParaRPr lang="pl-PL" altLang="pl-PL" sz="2000" b="1" dirty="0" smtClean="0">
              <a:latin typeface="Calibri" pitchFamily="34" charset="0"/>
            </a:endParaRPr>
          </a:p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Priors</a:t>
            </a:r>
            <a:r>
              <a:rPr lang="pl-PL" altLang="pl-PL" sz="2000" b="1" dirty="0" smtClean="0">
                <a:latin typeface="Calibri" pitchFamily="34" charset="0"/>
              </a:rPr>
              <a:t>: </a:t>
            </a:r>
            <a:r>
              <a:rPr lang="pl-PL" altLang="pl-PL" sz="2000" b="1" dirty="0" err="1" smtClean="0">
                <a:latin typeface="Calibri" pitchFamily="34" charset="0"/>
              </a:rPr>
              <a:t>variance</a:t>
            </a:r>
            <a:r>
              <a:rPr lang="pl-PL" altLang="pl-PL" sz="2000" b="1" dirty="0" smtClean="0">
                <a:latin typeface="Calibri" pitchFamily="34" charset="0"/>
              </a:rPr>
              <a:t> of </a:t>
            </a:r>
            <a:r>
              <a:rPr lang="pl-PL" altLang="pl-PL" sz="2000" b="1" dirty="0" err="1" smtClean="0">
                <a:latin typeface="Calibri" pitchFamily="34" charset="0"/>
              </a:rPr>
              <a:t>intercepts</a:t>
            </a:r>
            <a:r>
              <a:rPr lang="pl-PL" altLang="pl-PL" sz="2000" b="1" dirty="0" smtClean="0">
                <a:latin typeface="Calibri" pitchFamily="34" charset="0"/>
              </a:rPr>
              <a:t> = .01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22572" y="947514"/>
            <a:ext cx="8782805" cy="4857750"/>
            <a:chOff x="122572" y="1700808"/>
            <a:chExt cx="8782805" cy="4857750"/>
          </a:xfrm>
        </p:grpSpPr>
        <p:pic>
          <p:nvPicPr>
            <p:cNvPr id="8" name="Picture 3" descr="C:\Users\wsfiz\Desktop\aa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72" y="1700808"/>
              <a:ext cx="3696525" cy="4857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a 8"/>
            <p:cNvSpPr/>
            <p:nvPr/>
          </p:nvSpPr>
          <p:spPr>
            <a:xfrm>
              <a:off x="179512" y="4293096"/>
              <a:ext cx="1791322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122572" y="5259886"/>
              <a:ext cx="1791322" cy="192595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179512" y="5452481"/>
              <a:ext cx="1791322" cy="28077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Elipsa 27"/>
            <p:cNvSpPr/>
            <p:nvPr/>
          </p:nvSpPr>
          <p:spPr>
            <a:xfrm>
              <a:off x="211861" y="5740513"/>
              <a:ext cx="1791322" cy="245805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2052" name="Picture 4" descr="C:\Users\wsfiz\Desktop\o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648" y="2546384"/>
              <a:ext cx="4785729" cy="34934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Elipsa 13"/>
            <p:cNvSpPr/>
            <p:nvPr/>
          </p:nvSpPr>
          <p:spPr>
            <a:xfrm>
              <a:off x="5835985" y="3168181"/>
              <a:ext cx="648072" cy="511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/>
            <p:nvPr/>
          </p:nvCxnSpPr>
          <p:spPr>
            <a:xfrm flipV="1">
              <a:off x="1970834" y="3423838"/>
              <a:ext cx="3865151" cy="1049278"/>
            </a:xfrm>
            <a:prstGeom prst="line">
              <a:avLst/>
            </a:prstGeom>
            <a:ln w="158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ipsa 48"/>
            <p:cNvSpPr/>
            <p:nvPr/>
          </p:nvSpPr>
          <p:spPr>
            <a:xfrm>
              <a:off x="157833" y="4971854"/>
              <a:ext cx="179132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Elipsa 49"/>
            <p:cNvSpPr/>
            <p:nvPr/>
          </p:nvSpPr>
          <p:spPr>
            <a:xfrm>
              <a:off x="8172400" y="3190076"/>
              <a:ext cx="648072" cy="5113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1" name="Łącznik prostoliniowy 50"/>
            <p:cNvCxnSpPr>
              <a:endCxn id="50" idx="4"/>
            </p:cNvCxnSpPr>
            <p:nvPr/>
          </p:nvCxnSpPr>
          <p:spPr>
            <a:xfrm flipV="1">
              <a:off x="1964711" y="3701390"/>
              <a:ext cx="6531725" cy="1444599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ipsa 52"/>
            <p:cNvSpPr/>
            <p:nvPr/>
          </p:nvSpPr>
          <p:spPr>
            <a:xfrm>
              <a:off x="6455618" y="3666135"/>
              <a:ext cx="648072" cy="51131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Elipsa 53"/>
            <p:cNvSpPr/>
            <p:nvPr/>
          </p:nvSpPr>
          <p:spPr>
            <a:xfrm>
              <a:off x="211861" y="4581128"/>
              <a:ext cx="1791322" cy="288032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55" name="Łącznik prostoliniowy 54"/>
            <p:cNvCxnSpPr>
              <a:endCxn id="53" idx="1"/>
            </p:cNvCxnSpPr>
            <p:nvPr/>
          </p:nvCxnSpPr>
          <p:spPr>
            <a:xfrm flipV="1">
              <a:off x="1991352" y="3741015"/>
              <a:ext cx="4559174" cy="987758"/>
            </a:xfrm>
            <a:prstGeom prst="line">
              <a:avLst/>
            </a:prstGeom>
            <a:ln w="15875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oliniowy 58"/>
            <p:cNvCxnSpPr/>
            <p:nvPr/>
          </p:nvCxnSpPr>
          <p:spPr>
            <a:xfrm>
              <a:off x="6484057" y="3573016"/>
              <a:ext cx="495672" cy="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 flipV="1">
              <a:off x="1733522" y="3573016"/>
              <a:ext cx="4926710" cy="1368867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a 16"/>
            <p:cNvSpPr/>
            <p:nvPr/>
          </p:nvSpPr>
          <p:spPr>
            <a:xfrm>
              <a:off x="5724128" y="5004229"/>
              <a:ext cx="648072" cy="51131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" name="Łącznik prostoliniowy 20"/>
            <p:cNvCxnSpPr>
              <a:stCxn id="20" idx="6"/>
              <a:endCxn id="17" idx="2"/>
            </p:cNvCxnSpPr>
            <p:nvPr/>
          </p:nvCxnSpPr>
          <p:spPr>
            <a:xfrm flipV="1">
              <a:off x="1913894" y="5259886"/>
              <a:ext cx="3810234" cy="96298"/>
            </a:xfrm>
            <a:prstGeom prst="line">
              <a:avLst/>
            </a:prstGeom>
            <a:ln w="15875" cmpd="sng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ipsa 61"/>
            <p:cNvSpPr/>
            <p:nvPr/>
          </p:nvSpPr>
          <p:spPr>
            <a:xfrm>
              <a:off x="6979729" y="5004229"/>
              <a:ext cx="648072" cy="511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3" name="Łącznik prostoliniowy 62"/>
            <p:cNvCxnSpPr>
              <a:stCxn id="24" idx="6"/>
              <a:endCxn id="62" idx="4"/>
            </p:cNvCxnSpPr>
            <p:nvPr/>
          </p:nvCxnSpPr>
          <p:spPr>
            <a:xfrm flipV="1">
              <a:off x="1970834" y="5515543"/>
              <a:ext cx="5332931" cy="77326"/>
            </a:xfrm>
            <a:prstGeom prst="line">
              <a:avLst/>
            </a:prstGeom>
            <a:ln w="158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Elipsa 65"/>
            <p:cNvSpPr/>
            <p:nvPr/>
          </p:nvSpPr>
          <p:spPr>
            <a:xfrm>
              <a:off x="8207027" y="5042892"/>
              <a:ext cx="648072" cy="511314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Elipsa 66"/>
            <p:cNvSpPr/>
            <p:nvPr/>
          </p:nvSpPr>
          <p:spPr>
            <a:xfrm>
              <a:off x="5807546" y="5554206"/>
              <a:ext cx="648072" cy="511314"/>
            </a:xfrm>
            <a:prstGeom prst="ellipse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68" name="Łącznik prostoliniowy 67"/>
            <p:cNvCxnSpPr>
              <a:endCxn id="67" idx="2"/>
            </p:cNvCxnSpPr>
            <p:nvPr/>
          </p:nvCxnSpPr>
          <p:spPr>
            <a:xfrm flipV="1">
              <a:off x="1991352" y="5809863"/>
              <a:ext cx="3816194" cy="87982"/>
            </a:xfrm>
            <a:prstGeom prst="line">
              <a:avLst/>
            </a:prstGeom>
            <a:ln w="15875" cmpd="sng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ipsa 69"/>
            <p:cNvSpPr/>
            <p:nvPr/>
          </p:nvSpPr>
          <p:spPr>
            <a:xfrm>
              <a:off x="6979729" y="4129683"/>
              <a:ext cx="648072" cy="511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Elipsa 70"/>
            <p:cNvSpPr/>
            <p:nvPr/>
          </p:nvSpPr>
          <p:spPr>
            <a:xfrm>
              <a:off x="211861" y="5942617"/>
              <a:ext cx="1791322" cy="2458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72" name="Łącznik prostoliniowy 71"/>
            <p:cNvCxnSpPr/>
            <p:nvPr/>
          </p:nvCxnSpPr>
          <p:spPr>
            <a:xfrm flipV="1">
              <a:off x="2015831" y="4293096"/>
              <a:ext cx="4963898" cy="1790700"/>
            </a:xfrm>
            <a:prstGeom prst="line">
              <a:avLst/>
            </a:prstGeom>
            <a:ln w="158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rostokąt 7"/>
          <p:cNvSpPr>
            <a:spLocks noChangeArrowheads="1"/>
          </p:cNvSpPr>
          <p:nvPr/>
        </p:nvSpPr>
        <p:spPr bwMode="auto">
          <a:xfrm>
            <a:off x="851085" y="5373216"/>
            <a:ext cx="75724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b="1" dirty="0" smtClean="0">
                <a:latin typeface="Calibri" pitchFamily="34" charset="0"/>
              </a:rPr>
              <a:t>Conclusions:</a:t>
            </a:r>
          </a:p>
          <a:p>
            <a:pPr eaLnBrk="1" hangingPunct="1"/>
            <a:r>
              <a:rPr lang="en-US" altLang="pl-PL" b="1" dirty="0" smtClean="0">
                <a:latin typeface="Calibri" pitchFamily="34" charset="0"/>
              </a:rPr>
              <a:t>1) The results are very similar</a:t>
            </a:r>
          </a:p>
          <a:p>
            <a:pPr eaLnBrk="1" hangingPunct="1"/>
            <a:r>
              <a:rPr lang="en-US" altLang="pl-PL" b="1" dirty="0" smtClean="0">
                <a:latin typeface="Calibri" pitchFamily="34" charset="0"/>
              </a:rPr>
              <a:t>2) Only two exceptions: 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pl-PL" b="1" dirty="0" err="1" smtClean="0">
                <a:latin typeface="Calibri" pitchFamily="34" charset="0"/>
              </a:rPr>
              <a:t>SDT1</a:t>
            </a:r>
            <a:r>
              <a:rPr lang="en-US" altLang="pl-PL" b="1" dirty="0" smtClean="0">
                <a:latin typeface="Calibri" pitchFamily="34" charset="0"/>
              </a:rPr>
              <a:t> in Israel: </a:t>
            </a:r>
            <a:r>
              <a:rPr lang="en-US" altLang="pl-PL" b="1" dirty="0" err="1" smtClean="0">
                <a:latin typeface="Calibri" pitchFamily="34" charset="0"/>
              </a:rPr>
              <a:t>misspecified</a:t>
            </a:r>
            <a:r>
              <a:rPr lang="en-US" altLang="pl-PL" b="1" dirty="0" smtClean="0">
                <a:latin typeface="Calibri" pitchFamily="34" charset="0"/>
              </a:rPr>
              <a:t> in </a:t>
            </a:r>
            <a:r>
              <a:rPr lang="en-US" altLang="pl-PL" b="1" dirty="0" err="1" smtClean="0">
                <a:latin typeface="Calibri" pitchFamily="34" charset="0"/>
              </a:rPr>
              <a:t>Jrule</a:t>
            </a:r>
            <a:r>
              <a:rPr lang="en-US" altLang="pl-PL" b="1" dirty="0" smtClean="0">
                <a:latin typeface="Calibri" pitchFamily="34" charset="0"/>
              </a:rPr>
              <a:t>, but not in Bayes</a:t>
            </a:r>
          </a:p>
          <a:p>
            <a:pPr marL="342900" indent="-342900" eaLnBrk="1" hangingPunct="1">
              <a:buFontTx/>
              <a:buChar char="-"/>
            </a:pPr>
            <a:r>
              <a:rPr lang="en-US" altLang="pl-PL" b="1" dirty="0" err="1" smtClean="0">
                <a:latin typeface="Calibri" pitchFamily="34" charset="0"/>
              </a:rPr>
              <a:t>SDT3</a:t>
            </a:r>
            <a:r>
              <a:rPr lang="en-US" altLang="pl-PL" b="1" dirty="0" smtClean="0">
                <a:latin typeface="Calibri" pitchFamily="34" charset="0"/>
              </a:rPr>
              <a:t> in Poland: </a:t>
            </a:r>
            <a:r>
              <a:rPr lang="en-US" altLang="pl-PL" b="1" dirty="0" err="1" smtClean="0">
                <a:latin typeface="Calibri" pitchFamily="34" charset="0"/>
              </a:rPr>
              <a:t>misspecified</a:t>
            </a:r>
            <a:r>
              <a:rPr lang="en-US" altLang="pl-PL" b="1" dirty="0" smtClean="0">
                <a:latin typeface="Calibri" pitchFamily="34" charset="0"/>
              </a:rPr>
              <a:t> in Bayes but not in </a:t>
            </a:r>
            <a:r>
              <a:rPr lang="en-US" altLang="pl-PL" b="1" dirty="0" err="1" smtClean="0">
                <a:latin typeface="Calibri" pitchFamily="34" charset="0"/>
              </a:rPr>
              <a:t>Jrule</a:t>
            </a:r>
            <a:endParaRPr lang="en-US" altLang="pl-PL" b="1" dirty="0" smtClean="0">
              <a:latin typeface="Calibri" pitchFamily="34" charset="0"/>
            </a:endParaRPr>
          </a:p>
        </p:txBody>
      </p:sp>
      <p:sp>
        <p:nvSpPr>
          <p:cNvPr id="34" name="Prostokąt 7"/>
          <p:cNvSpPr>
            <a:spLocks noChangeArrowheads="1"/>
          </p:cNvSpPr>
          <p:nvPr/>
        </p:nvSpPr>
        <p:spPr bwMode="auto">
          <a:xfrm>
            <a:off x="4301496" y="1268760"/>
            <a:ext cx="4842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400" b="1" dirty="0" err="1" smtClean="0">
                <a:solidFill>
                  <a:srgbClr val="002060"/>
                </a:solidFill>
                <a:latin typeface="Calibri" pitchFamily="34" charset="0"/>
              </a:rPr>
              <a:t>ppp</a:t>
            </a:r>
            <a:r>
              <a:rPr lang="pl-PL" altLang="pl-PL" sz="2400" b="1" dirty="0" smtClean="0">
                <a:solidFill>
                  <a:srgbClr val="002060"/>
                </a:solidFill>
                <a:latin typeface="Calibri" pitchFamily="34" charset="0"/>
              </a:rPr>
              <a:t> = .495; CI = (-30.618) – (+32.148)</a:t>
            </a:r>
            <a:endParaRPr lang="pl-PL" altLang="pl-PL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93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7"/>
          <p:cNvSpPr>
            <a:spLocks noChangeArrowheads="1"/>
          </p:cNvSpPr>
          <p:nvPr/>
        </p:nvSpPr>
        <p:spPr bwMode="auto">
          <a:xfrm>
            <a:off x="2717321" y="54320"/>
            <a:ext cx="3168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400" b="1" err="1" smtClean="0">
                <a:solidFill>
                  <a:srgbClr val="002060"/>
                </a:solidFill>
                <a:latin typeface="Calibri" pitchFamily="34" charset="0"/>
              </a:rPr>
              <a:t>Self-direction</a:t>
            </a:r>
            <a:r>
              <a:rPr lang="pl-PL" altLang="pl-PL" sz="2400" b="1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l-PL" altLang="pl-PL" sz="2400" b="1" err="1" smtClean="0">
                <a:solidFill>
                  <a:srgbClr val="002060"/>
                </a:solidFill>
                <a:latin typeface="Calibri" pitchFamily="34" charset="0"/>
              </a:rPr>
              <a:t>thought</a:t>
            </a:r>
            <a:endParaRPr lang="pl-PL" altLang="pl-PL" sz="2400" b="1">
              <a:latin typeface="Calibri" pitchFamily="34" charset="0"/>
            </a:endParaRPr>
          </a:p>
        </p:txBody>
      </p:sp>
      <p:sp>
        <p:nvSpPr>
          <p:cNvPr id="11" name="Prostokąt 7"/>
          <p:cNvSpPr>
            <a:spLocks noChangeArrowheads="1"/>
          </p:cNvSpPr>
          <p:nvPr/>
        </p:nvSpPr>
        <p:spPr bwMode="auto">
          <a:xfrm>
            <a:off x="113482" y="410761"/>
            <a:ext cx="3168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Jrule</a:t>
            </a:r>
            <a:endParaRPr lang="pl-PL" altLang="pl-PL" sz="2000" b="1" dirty="0" smtClean="0">
              <a:latin typeface="Calibri" pitchFamily="34" charset="0"/>
            </a:endParaRPr>
          </a:p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Misspecification</a:t>
            </a:r>
            <a:r>
              <a:rPr lang="pl-PL" altLang="pl-PL" sz="2000" b="1" dirty="0" smtClean="0">
                <a:latin typeface="Calibri" pitchFamily="34" charset="0"/>
              </a:rPr>
              <a:t> </a:t>
            </a:r>
            <a:r>
              <a:rPr lang="pl-PL" altLang="pl-PL" sz="2000" b="1" dirty="0" err="1" smtClean="0">
                <a:latin typeface="Calibri" pitchFamily="34" charset="0"/>
              </a:rPr>
              <a:t>at</a:t>
            </a:r>
            <a:r>
              <a:rPr lang="pl-PL" altLang="pl-PL" sz="2000" b="1" dirty="0" smtClean="0">
                <a:latin typeface="Calibri" pitchFamily="34" charset="0"/>
              </a:rPr>
              <a:t> .1</a:t>
            </a:r>
            <a:endParaRPr lang="pl-PL" altLang="pl-PL" sz="2000" b="1" dirty="0">
              <a:latin typeface="Calibri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155861" y="1125233"/>
            <a:ext cx="8823506" cy="4857750"/>
            <a:chOff x="122572" y="1700808"/>
            <a:chExt cx="8823506" cy="4857750"/>
          </a:xfrm>
        </p:grpSpPr>
        <p:sp>
          <p:nvSpPr>
            <p:cNvPr id="5" name="Prostokąt 4"/>
            <p:cNvSpPr/>
            <p:nvPr/>
          </p:nvSpPr>
          <p:spPr>
            <a:xfrm>
              <a:off x="4211960" y="2723436"/>
              <a:ext cx="798617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/>
                <a:t>≈</a:t>
              </a:r>
              <a:endParaRPr lang="pl-PL" sz="9600" b="1"/>
            </a:p>
          </p:txBody>
        </p:sp>
        <p:pic>
          <p:nvPicPr>
            <p:cNvPr id="8" name="Picture 3" descr="C:\Users\wsfiz\Desktop\aa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72" y="1700808"/>
              <a:ext cx="3696525" cy="4857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wsfiz\Desktop\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34" y="2241902"/>
              <a:ext cx="4706144" cy="3744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a 8"/>
            <p:cNvSpPr/>
            <p:nvPr/>
          </p:nvSpPr>
          <p:spPr>
            <a:xfrm>
              <a:off x="179512" y="4293096"/>
              <a:ext cx="1791322" cy="3600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5868144" y="2996952"/>
              <a:ext cx="648072" cy="511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5" name="Łącznik prostoliniowy 14"/>
            <p:cNvCxnSpPr>
              <a:endCxn id="14" idx="3"/>
            </p:cNvCxnSpPr>
            <p:nvPr/>
          </p:nvCxnSpPr>
          <p:spPr>
            <a:xfrm flipV="1">
              <a:off x="1835696" y="3433386"/>
              <a:ext cx="4127356" cy="931718"/>
            </a:xfrm>
            <a:prstGeom prst="line">
              <a:avLst/>
            </a:prstGeom>
            <a:ln w="158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a 16"/>
            <p:cNvSpPr/>
            <p:nvPr/>
          </p:nvSpPr>
          <p:spPr>
            <a:xfrm>
              <a:off x="5885673" y="4869160"/>
              <a:ext cx="648072" cy="511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Elipsa 17"/>
            <p:cNvSpPr/>
            <p:nvPr/>
          </p:nvSpPr>
          <p:spPr>
            <a:xfrm>
              <a:off x="7092280" y="4886725"/>
              <a:ext cx="648072" cy="511314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Elipsa 18"/>
            <p:cNvSpPr/>
            <p:nvPr/>
          </p:nvSpPr>
          <p:spPr>
            <a:xfrm>
              <a:off x="5868144" y="5452482"/>
              <a:ext cx="648072" cy="511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Elipsa 19"/>
            <p:cNvSpPr/>
            <p:nvPr/>
          </p:nvSpPr>
          <p:spPr>
            <a:xfrm>
              <a:off x="122572" y="5259886"/>
              <a:ext cx="1791322" cy="1925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" name="Łącznik prostoliniowy 20"/>
            <p:cNvCxnSpPr>
              <a:stCxn id="20" idx="6"/>
              <a:endCxn id="17" idx="2"/>
            </p:cNvCxnSpPr>
            <p:nvPr/>
          </p:nvCxnSpPr>
          <p:spPr>
            <a:xfrm flipV="1">
              <a:off x="1913894" y="5124817"/>
              <a:ext cx="3971779" cy="231367"/>
            </a:xfrm>
            <a:prstGeom prst="line">
              <a:avLst/>
            </a:prstGeom>
            <a:ln w="158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a 23"/>
            <p:cNvSpPr/>
            <p:nvPr/>
          </p:nvSpPr>
          <p:spPr>
            <a:xfrm>
              <a:off x="179512" y="5452481"/>
              <a:ext cx="1791322" cy="280775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5" name="Łącznik prostoliniowy 24"/>
            <p:cNvCxnSpPr>
              <a:endCxn id="18" idx="2"/>
            </p:cNvCxnSpPr>
            <p:nvPr/>
          </p:nvCxnSpPr>
          <p:spPr>
            <a:xfrm flipV="1">
              <a:off x="1999172" y="5142382"/>
              <a:ext cx="5093108" cy="483941"/>
            </a:xfrm>
            <a:prstGeom prst="line">
              <a:avLst/>
            </a:prstGeom>
            <a:ln w="15875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a 27"/>
            <p:cNvSpPr/>
            <p:nvPr/>
          </p:nvSpPr>
          <p:spPr>
            <a:xfrm>
              <a:off x="211861" y="5740513"/>
              <a:ext cx="1791322" cy="2458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9" name="Łącznik prostoliniowy 28"/>
            <p:cNvCxnSpPr>
              <a:endCxn id="19" idx="2"/>
            </p:cNvCxnSpPr>
            <p:nvPr/>
          </p:nvCxnSpPr>
          <p:spPr>
            <a:xfrm flipV="1">
              <a:off x="1996350" y="5708139"/>
              <a:ext cx="3871794" cy="168167"/>
            </a:xfrm>
            <a:prstGeom prst="line">
              <a:avLst/>
            </a:prstGeom>
            <a:ln w="158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oliniowy 30"/>
            <p:cNvCxnSpPr/>
            <p:nvPr/>
          </p:nvCxnSpPr>
          <p:spPr>
            <a:xfrm>
              <a:off x="7168480" y="4327861"/>
              <a:ext cx="495672" cy="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oliniowy 32"/>
            <p:cNvCxnSpPr/>
            <p:nvPr/>
          </p:nvCxnSpPr>
          <p:spPr>
            <a:xfrm>
              <a:off x="6533745" y="3861048"/>
              <a:ext cx="495672" cy="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 flipV="1">
              <a:off x="1835696" y="3861049"/>
              <a:ext cx="4680520" cy="792087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oliniowy 36"/>
            <p:cNvCxnSpPr/>
            <p:nvPr/>
          </p:nvCxnSpPr>
          <p:spPr>
            <a:xfrm flipV="1">
              <a:off x="1706748" y="4365104"/>
              <a:ext cx="5461732" cy="1705517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oliniowy 38"/>
            <p:cNvCxnSpPr/>
            <p:nvPr/>
          </p:nvCxnSpPr>
          <p:spPr>
            <a:xfrm flipV="1">
              <a:off x="1706748" y="3356992"/>
              <a:ext cx="5074833" cy="1542398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prostoliniowy 40"/>
            <p:cNvCxnSpPr/>
            <p:nvPr/>
          </p:nvCxnSpPr>
          <p:spPr>
            <a:xfrm flipV="1">
              <a:off x="1728763" y="3433386"/>
              <a:ext cx="6803677" cy="1708997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oliniowy 42"/>
            <p:cNvCxnSpPr/>
            <p:nvPr/>
          </p:nvCxnSpPr>
          <p:spPr>
            <a:xfrm>
              <a:off x="6593006" y="3356992"/>
              <a:ext cx="495672" cy="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oliniowy 43"/>
            <p:cNvCxnSpPr/>
            <p:nvPr/>
          </p:nvCxnSpPr>
          <p:spPr>
            <a:xfrm>
              <a:off x="8428620" y="3359157"/>
              <a:ext cx="495672" cy="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Prostokąt 7"/>
          <p:cNvSpPr>
            <a:spLocks noChangeArrowheads="1"/>
          </p:cNvSpPr>
          <p:nvPr/>
        </p:nvSpPr>
        <p:spPr bwMode="auto">
          <a:xfrm>
            <a:off x="4788024" y="504512"/>
            <a:ext cx="41158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Mplus</a:t>
            </a:r>
            <a:endParaRPr lang="pl-PL" altLang="pl-PL" sz="2000" b="1" dirty="0" smtClean="0">
              <a:latin typeface="Calibri" pitchFamily="34" charset="0"/>
            </a:endParaRPr>
          </a:p>
          <a:p>
            <a:pPr algn="ctr" eaLnBrk="1" hangingPunct="1"/>
            <a:r>
              <a:rPr lang="pl-PL" altLang="pl-PL" sz="2000" b="1" dirty="0" err="1" smtClean="0">
                <a:latin typeface="Calibri" pitchFamily="34" charset="0"/>
              </a:rPr>
              <a:t>Priors</a:t>
            </a:r>
            <a:r>
              <a:rPr lang="pl-PL" altLang="pl-PL" sz="2000" b="1" dirty="0" smtClean="0">
                <a:latin typeface="Calibri" pitchFamily="34" charset="0"/>
              </a:rPr>
              <a:t>: </a:t>
            </a:r>
            <a:r>
              <a:rPr lang="pl-PL" altLang="pl-PL" sz="2000" b="1" dirty="0" err="1" smtClean="0">
                <a:latin typeface="Calibri" pitchFamily="34" charset="0"/>
              </a:rPr>
              <a:t>variance</a:t>
            </a:r>
            <a:r>
              <a:rPr lang="pl-PL" altLang="pl-PL" sz="2000" b="1" dirty="0" smtClean="0">
                <a:latin typeface="Calibri" pitchFamily="34" charset="0"/>
              </a:rPr>
              <a:t> of </a:t>
            </a:r>
            <a:r>
              <a:rPr lang="pl-PL" altLang="pl-PL" sz="2000" b="1" dirty="0" err="1" smtClean="0">
                <a:latin typeface="Calibri" pitchFamily="34" charset="0"/>
              </a:rPr>
              <a:t>intercepts</a:t>
            </a:r>
            <a:r>
              <a:rPr lang="pl-PL" altLang="pl-PL" sz="2000" b="1" dirty="0" smtClean="0">
                <a:latin typeface="Calibri" pitchFamily="34" charset="0"/>
              </a:rPr>
              <a:t> </a:t>
            </a:r>
            <a:r>
              <a:rPr lang="pl-PL" altLang="pl-PL" sz="3200" b="1" dirty="0" smtClean="0">
                <a:solidFill>
                  <a:srgbClr val="C00000"/>
                </a:solidFill>
                <a:latin typeface="Calibri" pitchFamily="34" charset="0"/>
              </a:rPr>
              <a:t>= .05</a:t>
            </a:r>
          </a:p>
        </p:txBody>
      </p:sp>
      <p:sp>
        <p:nvSpPr>
          <p:cNvPr id="30" name="Prostokąt 7"/>
          <p:cNvSpPr>
            <a:spLocks noChangeArrowheads="1"/>
          </p:cNvSpPr>
          <p:nvPr/>
        </p:nvSpPr>
        <p:spPr bwMode="auto">
          <a:xfrm>
            <a:off x="515282" y="5696381"/>
            <a:ext cx="78011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b="1" dirty="0" smtClean="0">
                <a:latin typeface="Calibri" pitchFamily="34" charset="0"/>
              </a:rPr>
              <a:t>Conclusions:</a:t>
            </a:r>
          </a:p>
          <a:p>
            <a:pPr eaLnBrk="1" hangingPunct="1"/>
            <a:r>
              <a:rPr lang="en-US" altLang="pl-PL" b="1" dirty="0" smtClean="0">
                <a:latin typeface="Calibri" pitchFamily="34" charset="0"/>
              </a:rPr>
              <a:t>8 parameters </a:t>
            </a:r>
            <a:r>
              <a:rPr lang="en-US" altLang="pl-PL" b="1" dirty="0" err="1" smtClean="0">
                <a:latin typeface="Calibri" pitchFamily="34" charset="0"/>
              </a:rPr>
              <a:t>misspecified</a:t>
            </a:r>
            <a:r>
              <a:rPr lang="en-US" altLang="pl-PL" b="1" dirty="0" smtClean="0">
                <a:latin typeface="Calibri" pitchFamily="34" charset="0"/>
              </a:rPr>
              <a:t> in </a:t>
            </a:r>
            <a:r>
              <a:rPr lang="en-US" altLang="pl-PL" b="1" dirty="0" err="1" smtClean="0">
                <a:latin typeface="Calibri" pitchFamily="34" charset="0"/>
              </a:rPr>
              <a:t>Jrule</a:t>
            </a:r>
            <a:r>
              <a:rPr lang="en-US" altLang="pl-PL" b="1" dirty="0" smtClean="0">
                <a:latin typeface="Calibri" pitchFamily="34" charset="0"/>
              </a:rPr>
              <a:t>, while in Bayes </a:t>
            </a:r>
            <a:r>
              <a:rPr lang="en-US" altLang="pl-PL" b="1" dirty="0">
                <a:latin typeface="Calibri" pitchFamily="34" charset="0"/>
              </a:rPr>
              <a:t>4 </a:t>
            </a:r>
            <a:r>
              <a:rPr lang="en-US" altLang="pl-PL" b="1" dirty="0" smtClean="0">
                <a:latin typeface="Calibri" pitchFamily="34" charset="0"/>
              </a:rPr>
              <a:t>parameters are </a:t>
            </a:r>
            <a:r>
              <a:rPr lang="en-US" altLang="pl-PL" b="1" dirty="0" err="1">
                <a:latin typeface="Calibri" pitchFamily="34" charset="0"/>
              </a:rPr>
              <a:t>misspecified</a:t>
            </a:r>
            <a:endParaRPr lang="en-US" altLang="pl-PL" b="1" dirty="0" smtClean="0">
              <a:latin typeface="Calibri" pitchFamily="34" charset="0"/>
            </a:endParaRPr>
          </a:p>
        </p:txBody>
      </p:sp>
      <p:sp>
        <p:nvSpPr>
          <p:cNvPr id="35" name="Prostokąt 7"/>
          <p:cNvSpPr>
            <a:spLocks noChangeArrowheads="1"/>
          </p:cNvSpPr>
          <p:nvPr/>
        </p:nvSpPr>
        <p:spPr bwMode="auto">
          <a:xfrm>
            <a:off x="4301496" y="1268760"/>
            <a:ext cx="4842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altLang="pl-PL" sz="2400" b="1" dirty="0" err="1" smtClean="0">
                <a:solidFill>
                  <a:srgbClr val="002060"/>
                </a:solidFill>
                <a:latin typeface="Calibri" pitchFamily="34" charset="0"/>
              </a:rPr>
              <a:t>ppp</a:t>
            </a:r>
            <a:r>
              <a:rPr lang="pl-PL" altLang="pl-PL" sz="2400" b="1" dirty="0" smtClean="0">
                <a:solidFill>
                  <a:srgbClr val="002060"/>
                </a:solidFill>
                <a:latin typeface="Calibri" pitchFamily="34" charset="0"/>
              </a:rPr>
              <a:t> = .502; CI = (-33.555) – (+31.803)</a:t>
            </a:r>
            <a:endParaRPr lang="pl-PL" altLang="pl-PL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785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712" y="333675"/>
            <a:ext cx="2813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Conclusion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79512" y="1276596"/>
            <a:ext cx="8640960" cy="903005"/>
            <a:chOff x="323528" y="2420888"/>
            <a:chExt cx="8640960" cy="903005"/>
          </a:xfrm>
        </p:grpSpPr>
        <p:sp>
          <p:nvSpPr>
            <p:cNvPr id="8" name="Prostokąt 7"/>
            <p:cNvSpPr>
              <a:spLocks noChangeArrowheads="1"/>
            </p:cNvSpPr>
            <p:nvPr/>
          </p:nvSpPr>
          <p:spPr bwMode="auto">
            <a:xfrm>
              <a:off x="323528" y="2492896"/>
              <a:ext cx="3672408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altLang="pl-PL" sz="2400" b="1" dirty="0" err="1" smtClean="0">
                  <a:solidFill>
                    <a:srgbClr val="002060"/>
                  </a:solidFill>
                  <a:latin typeface="Calibri" pitchFamily="34" charset="0"/>
                </a:rPr>
                <a:t>Detection</a:t>
              </a:r>
              <a:r>
                <a:rPr lang="pl-PL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 for </a:t>
              </a:r>
              <a:r>
                <a:rPr lang="pl-PL" altLang="pl-PL" sz="2400" b="1" dirty="0" err="1" smtClean="0">
                  <a:solidFill>
                    <a:srgbClr val="002060"/>
                  </a:solidFill>
                  <a:latin typeface="Calibri" pitchFamily="34" charset="0"/>
                </a:rPr>
                <a:t>local</a:t>
              </a:r>
              <a:r>
                <a:rPr lang="pl-PL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 </a:t>
              </a:r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misspecification</a:t>
              </a:r>
            </a:p>
          </p:txBody>
        </p:sp>
        <p:sp>
          <p:nvSpPr>
            <p:cNvPr id="9" name="Prostokąt 7"/>
            <p:cNvSpPr>
              <a:spLocks noChangeArrowheads="1"/>
            </p:cNvSpPr>
            <p:nvPr/>
          </p:nvSpPr>
          <p:spPr bwMode="auto">
            <a:xfrm>
              <a:off x="5148064" y="2420888"/>
              <a:ext cx="381642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pl-PL" sz="2400" b="1" dirty="0" smtClean="0">
                  <a:solidFill>
                    <a:srgbClr val="002060"/>
                  </a:solidFill>
                  <a:latin typeface="Calibri" pitchFamily="34" charset="0"/>
                </a:rPr>
                <a:t>Test for approximate measurement invariance</a:t>
              </a:r>
              <a:endParaRPr lang="en-US" altLang="pl-PL" sz="2400" b="1" dirty="0">
                <a:latin typeface="Calibri" pitchFamily="34" charset="0"/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907704" y="2380839"/>
            <a:ext cx="5189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Diagnosis of „ill” items is quite similar</a:t>
            </a:r>
            <a:endParaRPr kumimoji="0" lang="en-US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02903" y="2842504"/>
            <a:ext cx="49941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BUT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cs typeface="Arial" pitchFamily="34" charset="0"/>
              </a:rPr>
              <a:t>t</a:t>
            </a:r>
            <a:r>
              <a:rPr lang="en-US" sz="2400" b="1" dirty="0" smtClean="0">
                <a:cs typeface="Arial" pitchFamily="34" charset="0"/>
              </a:rPr>
              <a:t>he treatment</a:t>
            </a:r>
            <a:r>
              <a:rPr lang="pl-PL" sz="2400" b="1" dirty="0" smtClean="0">
                <a:cs typeface="Arial" pitchFamily="34" charset="0"/>
              </a:rPr>
              <a:t> (</a:t>
            </a:r>
            <a:r>
              <a:rPr lang="pl-PL" sz="2400" b="1" dirty="0" err="1" smtClean="0">
                <a:cs typeface="Arial" pitchFamily="34" charset="0"/>
              </a:rPr>
              <a:t>therapy</a:t>
            </a:r>
            <a:r>
              <a:rPr lang="pl-PL" sz="2400" b="1" dirty="0" smtClean="0">
                <a:cs typeface="Arial" pitchFamily="34" charset="0"/>
              </a:rPr>
              <a:t>)</a:t>
            </a:r>
            <a:r>
              <a:rPr lang="en-US" sz="2400" b="1" dirty="0" smtClean="0">
                <a:cs typeface="Arial" pitchFamily="34" charset="0"/>
              </a:rPr>
              <a:t> is different</a:t>
            </a:r>
            <a:endParaRPr kumimoji="0" lang="en-US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9788" y="4316903"/>
            <a:ext cx="44402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 order to 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reach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an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acceptable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model</a:t>
            </a:r>
            <a:r>
              <a:rPr lang="pl-PL" sz="2400" dirty="0" smtClean="0">
                <a:cs typeface="Arial" pitchFamily="34" charset="0"/>
              </a:rPr>
              <a:t>, </a:t>
            </a:r>
            <a:r>
              <a:rPr lang="pl-PL" sz="2400" dirty="0" err="1" smtClean="0">
                <a:cs typeface="Arial" pitchFamily="34" charset="0"/>
              </a:rPr>
              <a:t>there</a:t>
            </a:r>
            <a:r>
              <a:rPr lang="pl-PL" sz="2400" dirty="0" smtClean="0">
                <a:cs typeface="Arial" pitchFamily="34" charset="0"/>
              </a:rPr>
              <a:t> </a:t>
            </a:r>
            <a:r>
              <a:rPr lang="pl-PL" sz="2400" dirty="0" err="1" smtClean="0">
                <a:cs typeface="Arial" pitchFamily="34" charset="0"/>
              </a:rPr>
              <a:t>is</a:t>
            </a:r>
            <a:r>
              <a:rPr lang="pl-PL" sz="2400" dirty="0" smtClean="0">
                <a:cs typeface="Arial" pitchFamily="34" charset="0"/>
              </a:rPr>
              <a:t> </a:t>
            </a: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need to </a:t>
            </a:r>
            <a:r>
              <a:rPr lang="pl-PL" sz="2400" dirty="0" err="1" smtClean="0">
                <a:cs typeface="Arial" pitchFamily="34" charset="0"/>
              </a:rPr>
              <a:t>release</a:t>
            </a:r>
            <a:r>
              <a:rPr lang="pl-PL" sz="2400" dirty="0" smtClean="0"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misspecified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parameters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64214" y="5800039"/>
            <a:ext cx="38119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</a:rPr>
              <a:t>It can lead to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</a:rPr>
              <a:t>- lack of measurement invariance</a:t>
            </a:r>
            <a:endParaRPr lang="pl-PL" sz="2000" dirty="0" smtClean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</a:rPr>
              <a:t> - or to dropping groups</a:t>
            </a:r>
            <a:endParaRPr kumimoji="0" lang="en-US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Strzałka w dół 4"/>
          <p:cNvSpPr/>
          <p:nvPr/>
        </p:nvSpPr>
        <p:spPr>
          <a:xfrm>
            <a:off x="791580" y="2380838"/>
            <a:ext cx="360040" cy="1480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załka w dół 16"/>
          <p:cNvSpPr/>
          <p:nvPr/>
        </p:nvSpPr>
        <p:spPr>
          <a:xfrm>
            <a:off x="7740352" y="2262690"/>
            <a:ext cx="360040" cy="1480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599999" y="4149080"/>
            <a:ext cx="44364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he</a:t>
            </a:r>
            <a:r>
              <a:rPr lang="en-US" sz="2400" dirty="0" smtClean="0">
                <a:cs typeface="Arial" pitchFamily="34" charset="0"/>
              </a:rPr>
              <a:t>re is no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need to </a:t>
            </a:r>
            <a:r>
              <a:rPr kumimoji="0" lang="pl-PL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release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the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misspecified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items,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cs typeface="Arial" pitchFamily="34" charset="0"/>
              </a:rPr>
              <a:t>if the </a:t>
            </a:r>
            <a:r>
              <a:rPr lang="en-US" sz="2400" b="1" dirty="0" err="1" smtClean="0">
                <a:cs typeface="Arial" pitchFamily="34" charset="0"/>
              </a:rPr>
              <a:t>ppp</a:t>
            </a:r>
            <a:r>
              <a:rPr lang="en-US" sz="2400" b="1" dirty="0" smtClean="0">
                <a:cs typeface="Arial" pitchFamily="34" charset="0"/>
              </a:rPr>
              <a:t> indicates an acceptable model fit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63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467" y="11675"/>
            <a:ext cx="2813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203848" y="116632"/>
          <a:ext cx="5542413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6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SDT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SDA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HE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Finland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Germany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6921" y="76293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Openness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103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3203848" y="116632"/>
          <a:ext cx="5542413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1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1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8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6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SDT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SDA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HE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Finland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Germany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56921" y="76293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Openness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538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491880" y="188640"/>
          <a:ext cx="5400602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3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0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AC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Germany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Self-enhancement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</p:spTree>
    <p:extLst>
      <p:ext uri="{BB962C8B-B14F-4D97-AF65-F5344CB8AC3E}">
        <p14:creationId xmlns="" xmlns:p14="http://schemas.microsoft.com/office/powerpoint/2010/main" val="1876784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76663" y="1058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0326" y="1287463"/>
            <a:ext cx="4045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Results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Bayesian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analysis</a:t>
            </a:r>
            <a:endParaRPr kumimoji="0" lang="en-US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467" y="11675"/>
            <a:ext cx="2813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Self-enhancement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827583" y="2083725"/>
          <a:ext cx="7521079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8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5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5522">
                <a:tc>
                  <a:txBody>
                    <a:bodyPr/>
                    <a:lstStyle/>
                    <a:p>
                      <a:pPr marL="450215"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/>
                        <a:t> 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 gridSpan="2">
                  <a:txBody>
                    <a:bodyPr/>
                    <a:lstStyle/>
                    <a:p>
                      <a:pPr marL="450215"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/>
                        <a:t>Variance</a:t>
                      </a:r>
                      <a:r>
                        <a:rPr lang="de-DE" sz="2400" dirty="0"/>
                        <a:t> = .05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/>
                        <a:t>Value (</a:t>
                      </a:r>
                      <a:r>
                        <a:rPr lang="de-DE" sz="2400" dirty="0" err="1"/>
                        <a:t>number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of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items</a:t>
                      </a:r>
                      <a:r>
                        <a:rPr lang="de-DE" sz="2400" dirty="0"/>
                        <a:t>)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/>
                        <a:t>95% CI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/>
                        <a:t>ppp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/>
                        <a:t>Achievement</a:t>
                      </a:r>
                      <a:r>
                        <a:rPr lang="de-DE" sz="2400" dirty="0"/>
                        <a:t> (3) 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smtClean="0"/>
                        <a:t>-</a:t>
                      </a:r>
                      <a:r>
                        <a:rPr lang="pl-PL" sz="2400" b="1" dirty="0" smtClean="0"/>
                        <a:t>24</a:t>
                      </a: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31</a:t>
                      </a:r>
                      <a:r>
                        <a:rPr lang="de-DE" sz="2400" b="1" dirty="0" smtClean="0"/>
                        <a:t>; </a:t>
                      </a:r>
                      <a:r>
                        <a:rPr lang="pl-PL" sz="2400" b="1" dirty="0" smtClean="0"/>
                        <a:t>43</a:t>
                      </a: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4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275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/>
                        <a:t>Power Resources (2)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/>
                        <a:t>-</a:t>
                      </a:r>
                      <a:r>
                        <a:rPr lang="de-DE" sz="2400" b="1" dirty="0" smtClean="0"/>
                        <a:t>2</a:t>
                      </a:r>
                      <a:r>
                        <a:rPr lang="pl-PL" sz="2400" b="1" dirty="0" smtClean="0"/>
                        <a:t>5</a:t>
                      </a: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38</a:t>
                      </a:r>
                      <a:r>
                        <a:rPr lang="de-DE" sz="2400" b="1" dirty="0" smtClean="0"/>
                        <a:t>; 2</a:t>
                      </a:r>
                      <a:r>
                        <a:rPr lang="pl-PL" sz="2400" b="1" dirty="0" smtClean="0"/>
                        <a:t>5</a:t>
                      </a: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10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/>
                        <a:t>.</a:t>
                      </a:r>
                      <a:r>
                        <a:rPr lang="de-DE" sz="2400" b="1" dirty="0" smtClean="0"/>
                        <a:t>47</a:t>
                      </a:r>
                      <a:r>
                        <a:rPr lang="pl-PL" sz="2400" b="1" dirty="0" smtClean="0"/>
                        <a:t>8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522">
                <a:tc>
                  <a:txBody>
                    <a:bodyPr/>
                    <a:lstStyle/>
                    <a:p>
                      <a:pPr indent="450215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/>
                        <a:t>Power </a:t>
                      </a:r>
                      <a:r>
                        <a:rPr lang="de-DE" sz="2400" dirty="0" err="1"/>
                        <a:t>Dominance</a:t>
                      </a:r>
                      <a:r>
                        <a:rPr lang="de-DE" sz="2400" dirty="0"/>
                        <a:t> (2)</a:t>
                      </a:r>
                      <a:endParaRPr lang="pl-PL" sz="2400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/>
                        <a:t>-</a:t>
                      </a:r>
                      <a:r>
                        <a:rPr lang="de-DE" sz="2400" b="1" dirty="0" smtClean="0"/>
                        <a:t>24.</a:t>
                      </a:r>
                      <a:r>
                        <a:rPr lang="pl-PL" sz="2400" b="1" dirty="0" smtClean="0"/>
                        <a:t>72</a:t>
                      </a:r>
                      <a:r>
                        <a:rPr lang="de-DE" sz="2400" b="1" dirty="0" smtClean="0"/>
                        <a:t>; 2</a:t>
                      </a:r>
                      <a:r>
                        <a:rPr lang="pl-PL" sz="2400" b="1" dirty="0" smtClean="0"/>
                        <a:t>7</a:t>
                      </a: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1</a:t>
                      </a:r>
                      <a:r>
                        <a:rPr lang="de-DE" sz="2400" b="1" dirty="0" smtClean="0"/>
                        <a:t>4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 smtClean="0"/>
                        <a:t>.</a:t>
                      </a:r>
                      <a:r>
                        <a:rPr lang="pl-PL" sz="2400" b="1" dirty="0" smtClean="0"/>
                        <a:t>466</a:t>
                      </a:r>
                      <a:endParaRPr lang="pl-PL" sz="2400" b="1" dirty="0"/>
                    </a:p>
                  </a:txBody>
                  <a:tcPr marL="20205" marR="2020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138451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491880" y="188640"/>
          <a:ext cx="5400602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8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9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13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3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0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AC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Germany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909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400" b="1" dirty="0" smtClean="0">
                          <a:effectLst/>
                        </a:rPr>
                        <a:t>ok</a:t>
                      </a:r>
                      <a:endParaRPr lang="pl-PL" sz="24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Self-enhancement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</p:spTree>
    <p:extLst>
      <p:ext uri="{BB962C8B-B14F-4D97-AF65-F5344CB8AC3E}">
        <p14:creationId xmlns="" xmlns:p14="http://schemas.microsoft.com/office/powerpoint/2010/main" val="35240361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Conservation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041950" y="260648"/>
          <a:ext cx="5922538" cy="611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5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80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44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FAC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SEP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SES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TR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COR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COI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HU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Finland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**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*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Germany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*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Israel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Italy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16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New Zealand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Poland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Portugal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err="1">
                          <a:effectLst/>
                        </a:rPr>
                        <a:t>Switzerland</a:t>
                      </a:r>
                      <a:r>
                        <a:rPr lang="de-DE" sz="2200" dirty="0">
                          <a:effectLst/>
                        </a:rPr>
                        <a:t> 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*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-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-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14514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Conservation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3041950" y="260648"/>
          <a:ext cx="5922538" cy="611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8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5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80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311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444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>
                          <a:effectLst/>
                        </a:rPr>
                        <a:t> 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FAC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SEP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SES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TR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COR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COI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HU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Finland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Germany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Israel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Italy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16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New Zealand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Poland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>
                          <a:effectLst/>
                        </a:rPr>
                        <a:t>Portugal</a:t>
                      </a:r>
                      <a:endParaRPr lang="pl-PL" sz="2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5713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200" dirty="0" err="1">
                          <a:effectLst/>
                        </a:rPr>
                        <a:t>Switzerland</a:t>
                      </a:r>
                      <a:r>
                        <a:rPr lang="de-DE" sz="2200" dirty="0">
                          <a:effectLst/>
                        </a:rPr>
                        <a:t> </a:t>
                      </a:r>
                      <a:endParaRPr lang="pl-PL" sz="2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9983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7584" y="22425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Approaches to measurement invariance</a:t>
            </a:r>
          </a:p>
        </p:txBody>
      </p:sp>
      <p:sp>
        <p:nvSpPr>
          <p:cNvPr id="5" name="Prostokąt 4"/>
          <p:cNvSpPr/>
          <p:nvPr/>
        </p:nvSpPr>
        <p:spPr>
          <a:xfrm>
            <a:off x="251520" y="90872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1) Assuming it (</a:t>
            </a:r>
            <a:r>
              <a:rPr lang="en-US" sz="2400" b="1" dirty="0" smtClean="0">
                <a:sym typeface="Wingdings" panose="05000000000000000000" pitchFamily="2" charset="2"/>
              </a:rPr>
              <a:t></a:t>
            </a:r>
            <a:r>
              <a:rPr lang="en-US" sz="2400" b="1" dirty="0" smtClean="0"/>
              <a:t>dangerous)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Prostokąt 5"/>
          <p:cNvSpPr/>
          <p:nvPr/>
        </p:nvSpPr>
        <p:spPr>
          <a:xfrm>
            <a:off x="251520" y="1584374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2) Empirical assessment</a:t>
            </a:r>
            <a:endParaRPr lang="en-US" sz="2400" dirty="0"/>
          </a:p>
        </p:txBody>
      </p:sp>
      <p:sp>
        <p:nvSpPr>
          <p:cNvPr id="7" name="Prostokąt 6"/>
          <p:cNvSpPr/>
          <p:nvPr/>
        </p:nvSpPr>
        <p:spPr>
          <a:xfrm>
            <a:off x="266068" y="2276872"/>
            <a:ext cx="6034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/>
              <a:t>establishing</a:t>
            </a:r>
            <a:r>
              <a:rPr lang="pl-PL" sz="2400" b="1" dirty="0" smtClean="0"/>
              <a:t> ful</a:t>
            </a:r>
            <a:r>
              <a:rPr lang="de-CH" sz="2400" b="1" dirty="0" smtClean="0"/>
              <a:t>l</a:t>
            </a:r>
            <a:r>
              <a:rPr lang="pl-PL" sz="2400" b="1" dirty="0" smtClean="0"/>
              <a:t> MI (rather </a:t>
            </a:r>
            <a:r>
              <a:rPr lang="en-US" sz="2400" b="1" dirty="0" smtClean="0"/>
              <a:t>seldom</a:t>
            </a:r>
            <a:r>
              <a:rPr lang="pl-PL" sz="2400" b="1" dirty="0" smtClean="0"/>
              <a:t>)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252589" y="2895327"/>
            <a:ext cx="5039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ym typeface="Wingdings" panose="05000000000000000000" pitchFamily="2" charset="2"/>
              </a:rPr>
              <a:t> in case of l</a:t>
            </a:r>
            <a:r>
              <a:rPr lang="en-US" sz="2400" b="1" dirty="0" smtClean="0"/>
              <a:t>ack of MI</a:t>
            </a:r>
            <a:endParaRPr lang="en-US" sz="2400" dirty="0"/>
          </a:p>
        </p:txBody>
      </p:sp>
      <p:sp>
        <p:nvSpPr>
          <p:cNvPr id="9" name="Prostokąt 8"/>
          <p:cNvSpPr/>
          <p:nvPr/>
        </p:nvSpPr>
        <p:spPr>
          <a:xfrm>
            <a:off x="963286" y="3471391"/>
            <a:ext cx="713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 looking for partial MI </a:t>
            </a:r>
            <a:r>
              <a:rPr lang="en-US" altLang="pl-PL" dirty="0" smtClean="0">
                <a:latin typeface="Calibri" pitchFamily="34" charset="0"/>
              </a:rPr>
              <a:t>(Byrne, </a:t>
            </a:r>
            <a:r>
              <a:rPr lang="en-US" altLang="pl-PL" dirty="0" err="1" smtClean="0">
                <a:latin typeface="Calibri" pitchFamily="34" charset="0"/>
              </a:rPr>
              <a:t>Shavelson</a:t>
            </a:r>
            <a:r>
              <a:rPr lang="en-US" altLang="pl-PL" dirty="0" smtClean="0">
                <a:latin typeface="Calibri" pitchFamily="34" charset="0"/>
              </a:rPr>
              <a:t> &amp; </a:t>
            </a:r>
            <a:r>
              <a:rPr lang="en-US" altLang="pl-PL" dirty="0" err="1" smtClean="0">
                <a:latin typeface="Calibri" pitchFamily="34" charset="0"/>
              </a:rPr>
              <a:t>Muthén</a:t>
            </a:r>
            <a:r>
              <a:rPr lang="en-US" altLang="pl-PL" dirty="0" smtClean="0">
                <a:latin typeface="Calibri" pitchFamily="34" charset="0"/>
              </a:rPr>
              <a:t> 1989)</a:t>
            </a:r>
            <a:endParaRPr lang="en-US" altLang="pl-PL" sz="2400" dirty="0">
              <a:latin typeface="Calibri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63286" y="4047455"/>
            <a:ext cx="5984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 dropping groups or items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2" name="Prostokąt 11"/>
          <p:cNvSpPr/>
          <p:nvPr/>
        </p:nvSpPr>
        <p:spPr>
          <a:xfrm>
            <a:off x="963286" y="4647162"/>
            <a:ext cx="742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- refraining from cross-group comparisons</a:t>
            </a:r>
            <a:endParaRPr lang="en-US" sz="2400" dirty="0"/>
          </a:p>
        </p:txBody>
      </p:sp>
      <p:sp>
        <p:nvSpPr>
          <p:cNvPr id="13" name="Prostokąt 12"/>
          <p:cNvSpPr/>
          <p:nvPr/>
        </p:nvSpPr>
        <p:spPr>
          <a:xfrm>
            <a:off x="1043608" y="5229200"/>
            <a:ext cx="7344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smtClean="0"/>
              <a:t>looking for alternative appropriate methods to assess cross-group invariance</a:t>
            </a:r>
          </a:p>
          <a:p>
            <a:pPr>
              <a:buFontTx/>
              <a:buChar char="-"/>
            </a:pPr>
            <a:r>
              <a:rPr lang="en-US" sz="2400" b="1" dirty="0" smtClean="0"/>
              <a:t> checking for robustness (</a:t>
            </a:r>
            <a:r>
              <a:rPr lang="en-US" sz="2400" b="1" dirty="0" err="1" smtClean="0"/>
              <a:t>Oberski</a:t>
            </a:r>
            <a:r>
              <a:rPr lang="en-US" sz="2400" b="1" dirty="0" smtClean="0"/>
              <a:t> 2014, </a:t>
            </a:r>
            <a:r>
              <a:rPr lang="en-US" sz="2400" b="1" dirty="0" err="1" smtClean="0"/>
              <a:t>Kouha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Moustaki</a:t>
            </a:r>
            <a:r>
              <a:rPr lang="en-US" sz="2400" b="1" dirty="0" smtClean="0"/>
              <a:t> 2015)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2432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Self-transcendance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185967" y="96416"/>
          <a:ext cx="5778521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5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749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UNN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UNC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UNT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BEC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BED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Germany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-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**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**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-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4563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467" y="42453"/>
            <a:ext cx="281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Summary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762934"/>
            <a:ext cx="30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 dirty="0" err="1" smtClean="0">
                <a:solidFill>
                  <a:srgbClr val="002060"/>
                </a:solidFill>
                <a:cs typeface="Arial" pitchFamily="34" charset="0"/>
              </a:rPr>
              <a:t>Self-transcendance</a:t>
            </a:r>
            <a:endParaRPr kumimoji="0" lang="en-US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772816"/>
            <a:ext cx="28131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Exact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**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full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* = </a:t>
            </a:r>
            <a:r>
              <a:rPr lang="pl-PL" sz="2400" b="1" dirty="0" err="1" smtClean="0">
                <a:cs typeface="Arial" pitchFamily="34" charset="0"/>
              </a:rPr>
              <a:t>partial</a:t>
            </a:r>
            <a:r>
              <a:rPr lang="pl-PL" sz="2400" b="1" dirty="0" smtClean="0">
                <a:cs typeface="Arial" pitchFamily="34" charset="0"/>
              </a:rPr>
              <a:t>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  <a:endParaRPr lang="pl-PL" sz="2400" i="1" dirty="0"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 smtClean="0">
                <a:cs typeface="Arial" pitchFamily="34" charset="0"/>
              </a:rPr>
              <a:t>- = </a:t>
            </a:r>
            <a:r>
              <a:rPr lang="pl-PL" sz="2400" b="1" dirty="0" err="1" smtClean="0">
                <a:cs typeface="Arial" pitchFamily="34" charset="0"/>
              </a:rPr>
              <a:t>lack</a:t>
            </a:r>
            <a:r>
              <a:rPr lang="pl-PL" sz="2400" b="1" dirty="0" smtClean="0">
                <a:cs typeface="Arial" pitchFamily="34" charset="0"/>
              </a:rPr>
              <a:t> of </a:t>
            </a:r>
            <a:r>
              <a:rPr lang="pl-PL" sz="2400" b="1" dirty="0" err="1" smtClean="0">
                <a:cs typeface="Arial" pitchFamily="34" charset="0"/>
              </a:rPr>
              <a:t>scalar</a:t>
            </a:r>
            <a:r>
              <a:rPr lang="pl-PL" sz="2400" b="1" dirty="0" smtClean="0">
                <a:cs typeface="Arial" pitchFamily="34" charset="0"/>
              </a:rPr>
              <a:t> MI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6814" y="4374395"/>
            <a:ext cx="28131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Approximate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 MI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ok =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scalar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MI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185967" y="96416"/>
          <a:ext cx="5778521" cy="731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4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8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53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391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UNN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UNC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UNT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BEC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BED</a:t>
                      </a:r>
                      <a:endParaRPr lang="pl-PL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Finland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Germany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Israel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Italy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Zealand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Poland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Portugal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917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Switzerland </a:t>
                      </a:r>
                      <a:endParaRPr lang="pl-PL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549" marR="60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</a:rPr>
                        <a:t>ok</a:t>
                      </a:r>
                      <a:endParaRPr lang="pl-PL" sz="2000" b="1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97418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ESS sample sizes for the selected 15 countries over six ESS rounds (2002 - 2012</a:t>
            </a:r>
            <a:r>
              <a:rPr lang="en-US" sz="2800" dirty="0" smtClean="0"/>
              <a:t>)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2382778612"/>
              </p:ext>
            </p:extLst>
          </p:nvPr>
        </p:nvGraphicFramePr>
        <p:xfrm>
          <a:off x="251520" y="1556792"/>
          <a:ext cx="8568953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7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98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1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1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1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72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263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12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920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1st Round (2002/3)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2nd Round (2004/5)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3rd Round (2006/7)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4th Round (2008/9)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5th Round (2010/11)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6th Round (2012/13)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Belgium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1,899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1,778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1,798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1,760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1,704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1,869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10,808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Switzerland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2,040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2,141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1,804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1,819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1,506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1,493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10,803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Germany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2,919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2,870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2,916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2,751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3,031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2,958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17,445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Denmark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1,506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1,487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1,505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1,610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1,576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1,650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9,334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Spain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1,729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1,663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1,876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2,576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1,885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1,889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11,618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Finland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2,000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2,022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1,896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2,195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1,878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2,197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12,188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United Kingdom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2,052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1,897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2,394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2,352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2,422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2,286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13,403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Hungary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1,685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1,498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1,518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1,544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1,561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2,014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9,820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Ireland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2,046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2,286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1,800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1,764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2,576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2,628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13,100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Netherlands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2,364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1,881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1,889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1,778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1,829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1,845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11,586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Norway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2,036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1,760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1,750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1,549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1,548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1,624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10,267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Poland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2,110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1,716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1,721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1,619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1,751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1,898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10,815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Portugal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1,511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2,052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2,222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2,367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2,150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2,151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12,453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Sweden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1,999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1,948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1,927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1,830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1,497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1,847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11,048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8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Slovenia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1,519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1,442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1,476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1,286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1,403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1,257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8,383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29,415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28,441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28,492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28,800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28,317</a:t>
                      </a:r>
                      <a:endParaRPr lang="de-DE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29,606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173,071</a:t>
                      </a:r>
                      <a:endParaRPr lang="de-DE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9418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STUDY 3 : UNIVERSALISM in </a:t>
            </a:r>
            <a:r>
              <a:rPr lang="de-DE" dirty="0" err="1" smtClean="0"/>
              <a:t>the</a:t>
            </a:r>
            <a:r>
              <a:rPr lang="de-DE" dirty="0" smtClean="0"/>
              <a:t> ESS </a:t>
            </a:r>
            <a:r>
              <a:rPr lang="de-DE" dirty="0" err="1" smtClean="0"/>
              <a:t>over</a:t>
            </a:r>
            <a:r>
              <a:rPr lang="de-DE" dirty="0" smtClean="0"/>
              <a:t> 15 countries and 6 time Points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F. </a:t>
            </a:r>
            <a:r>
              <a:rPr lang="de-DE" dirty="0" err="1" smtClean="0"/>
              <a:t>Zercher</a:t>
            </a:r>
            <a:r>
              <a:rPr lang="de-DE" dirty="0" smtClean="0"/>
              <a:t>/P. Schmidt/E. </a:t>
            </a:r>
            <a:r>
              <a:rPr lang="de-DE" dirty="0" err="1" smtClean="0"/>
              <a:t>Davidov</a:t>
            </a:r>
            <a:r>
              <a:rPr lang="de-DE" dirty="0" smtClean="0"/>
              <a:t>/</a:t>
            </a:r>
            <a:br>
              <a:rPr lang="de-DE" dirty="0" smtClean="0"/>
            </a:br>
            <a:r>
              <a:rPr lang="de-DE" dirty="0" smtClean="0"/>
              <a:t>J. </a:t>
            </a:r>
            <a:r>
              <a:rPr lang="de-DE" dirty="0" err="1" smtClean="0"/>
              <a:t>Ciechuch</a:t>
            </a:r>
            <a:r>
              <a:rPr lang="de-DE" dirty="0" smtClean="0"/>
              <a:t>, Frontiers in Psychology, 2015. </a:t>
            </a:r>
            <a:endParaRPr lang="de-D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>
            <a:noAutofit/>
          </a:bodyPr>
          <a:lstStyle/>
          <a:p>
            <a:r>
              <a:rPr lang="en-US" sz="2800" dirty="0"/>
              <a:t>Analytical steps for the exact and </a:t>
            </a:r>
            <a:r>
              <a:rPr lang="en-US" sz="2800" dirty="0" smtClean="0"/>
              <a:t>the approximate </a:t>
            </a:r>
            <a:r>
              <a:rPr lang="en-US" sz="2800" dirty="0"/>
              <a:t>measurement </a:t>
            </a:r>
            <a:r>
              <a:rPr lang="en-US" sz="2800" dirty="0" smtClean="0"/>
              <a:t>invariance approaches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89705131"/>
              </p:ext>
            </p:extLst>
          </p:nvPr>
        </p:nvGraphicFramePr>
        <p:xfrm>
          <a:off x="971600" y="1628800"/>
          <a:ext cx="7200800" cy="468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70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40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02088"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Traditional exact approach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Approximate approach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5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Steps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en-US" sz="1800" dirty="0" err="1">
                          <a:effectLst/>
                        </a:rPr>
                        <a:t>Configural</a:t>
                      </a:r>
                      <a:r>
                        <a:rPr lang="en-US" sz="1800" dirty="0">
                          <a:effectLst/>
                        </a:rPr>
                        <a:t> model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Metric model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Scalar model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Partial scalar model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Setting different informative priors for all  loadings and intercepts</a:t>
                      </a:r>
                      <a:endParaRPr lang="de-DE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Releasing constraints on those loadings and intercepts which are different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2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Additional steps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 Deleting groups which are not full or partial scalar invariant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Deleting groups which are not fully or partially approximately invariant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0335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873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Global fit measures of the traditional exact </a:t>
            </a:r>
            <a:r>
              <a:rPr lang="en-US" sz="2800" dirty="0" smtClean="0"/>
              <a:t>approach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40259813"/>
              </p:ext>
            </p:extLst>
          </p:nvPr>
        </p:nvGraphicFramePr>
        <p:xfrm>
          <a:off x="179513" y="1267684"/>
          <a:ext cx="8640960" cy="5068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40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0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5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50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50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3111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12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Chi²(df)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RMSEA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SRMR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CFI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Countries/</a:t>
                      </a:r>
                      <a:endParaRPr lang="de-DE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Timepoints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Configural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0(0)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54.55(28)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1040.47(56)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0.800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64.89(24)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45.23(28)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0.996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1008.78(56)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0.800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53.28(28)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49.86(28)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611.49(56)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0.883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53.78(27)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 dirty="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93.75(28)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0.036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968.67(56)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0.823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87.43(24)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0.978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107.04(28)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925.79(56)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0.839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90.10(21)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0.972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Round 6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900">
                        <a:effectLst/>
                        <a:latin typeface="Calibri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73.24(28)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956.58(56)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0.808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69.26(21)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0.034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0.036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78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 rounds simultaneously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Configural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0.395(0)</a:t>
                      </a:r>
                      <a:r>
                        <a:rPr lang="de-DE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56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Metric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430.05(178)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0.028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7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5723.51(356)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0.072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0.819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90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Partial Scalar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348.23(126)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0.031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0.035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0.983</a:t>
                      </a:r>
                      <a:endParaRPr lang="de-DE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37</a:t>
                      </a:r>
                      <a:endParaRPr lang="de-DE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04" marR="31004" marT="0" marB="0" anchor="b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82863" y="138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alt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1" y="6237312"/>
            <a:ext cx="8337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000" baseline="30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US" altLang="de-DE" sz="1000" dirty="0" smtClean="0" bmk="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For the single  rounds this refers to countries; for all rounds this is combination of country and time point.</a:t>
            </a:r>
            <a:endParaRPr lang="de-DE" altLang="de-DE" sz="700" dirty="0" smtClean="0" bmk="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Countries still included are: Belgium 2002-2012; Spain 2002-2006; Finland 2006-2010; United Kingdom 2012;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Hungary 2002-2008; Ireland 2008, 2010; Netherlands 2002-2012; Norway 2004-2012; Poland 2006; Portugal 2004-2008; Sweden 2012; Slovenia 2002, 2006.</a:t>
            </a:r>
            <a:endParaRPr lang="de-DE" altLang="de-DE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650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Global fit measures for the approximate invariance test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694236915"/>
              </p:ext>
            </p:extLst>
          </p:nvPr>
        </p:nvGraphicFramePr>
        <p:xfrm>
          <a:off x="971600" y="1844824"/>
          <a:ext cx="7200801" cy="417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0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12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ppp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ppp after releasing misspecified parameters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0.048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0.049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2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0.097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0.098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3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0.126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0.127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4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0.004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0.031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5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0.005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Round 6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0.002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0.002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 groups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0.000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 groups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0.026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0.052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46238" y="270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alt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71600" y="6165304"/>
            <a:ext cx="35413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Note: </a:t>
            </a:r>
            <a:r>
              <a:rPr lang="en-US" sz="1400" dirty="0" err="1">
                <a:solidFill>
                  <a:prstClr val="black"/>
                </a:solidFill>
              </a:rPr>
              <a:t>ppp</a:t>
            </a:r>
            <a:r>
              <a:rPr lang="en-US" sz="1400" dirty="0">
                <a:solidFill>
                  <a:prstClr val="black"/>
                </a:solidFill>
              </a:rPr>
              <a:t> = posterior predictive probability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623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Correlations between latent means computed using sum scores (1), the exact (2) and the approximate (3) measurement invariance models for 73 county/time </a:t>
            </a:r>
            <a:r>
              <a:rPr lang="en-US" sz="2800" dirty="0" smtClean="0"/>
              <a:t>points</a:t>
            </a:r>
            <a:endParaRPr lang="de-DE" sz="28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15657545"/>
              </p:ext>
            </p:extLst>
          </p:nvPr>
        </p:nvGraphicFramePr>
        <p:xfrm>
          <a:off x="2195736" y="2636912"/>
          <a:ext cx="4895800" cy="259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9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9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60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62077">
                <a:tc>
                  <a:txBody>
                    <a:bodyPr/>
                    <a:lstStyle/>
                    <a:p>
                      <a:endParaRPr lang="de-DE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 scores (1)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Exact test (2)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Approximate Bayesian test (3)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.997**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.851**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.844**</a:t>
                      </a:r>
                      <a:endParaRPr lang="de-DE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de-DE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76600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altLang="de-DE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de-DE" altLang="de-DE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436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Study 4: </a:t>
            </a:r>
            <a:r>
              <a:rPr lang="de-DE" dirty="0" err="1" smtClean="0"/>
              <a:t>Invariance</a:t>
            </a:r>
            <a:r>
              <a:rPr lang="de-DE" dirty="0" smtClean="0"/>
              <a:t> </a:t>
            </a:r>
            <a:r>
              <a:rPr lang="de-DE" dirty="0"/>
              <a:t>of </a:t>
            </a:r>
            <a:r>
              <a:rPr lang="de-DE" dirty="0" err="1"/>
              <a:t>four</a:t>
            </a:r>
            <a:r>
              <a:rPr lang="de-DE" dirty="0"/>
              <a:t> Higher Order </a:t>
            </a:r>
            <a:r>
              <a:rPr lang="de-DE" dirty="0" err="1"/>
              <a:t>Factors</a:t>
            </a:r>
            <a:r>
              <a:rPr lang="de-DE" dirty="0"/>
              <a:t> of Values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ESS(submitted)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2476508"/>
              </p:ext>
            </p:extLst>
          </p:nvPr>
        </p:nvGraphicFramePr>
        <p:xfrm>
          <a:off x="323528" y="1447800"/>
          <a:ext cx="8424937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3075">
                  <a:extLst>
                    <a:ext uri="{9D8B030D-6E8A-4147-A177-3AD203B41FA5}">
                      <a16:colId xmlns="" xmlns:a16="http://schemas.microsoft.com/office/drawing/2014/main" val="4047065155"/>
                    </a:ext>
                  </a:extLst>
                </a:gridCol>
                <a:gridCol w="1086237">
                  <a:extLst>
                    <a:ext uri="{9D8B030D-6E8A-4147-A177-3AD203B41FA5}">
                      <a16:colId xmlns="" xmlns:a16="http://schemas.microsoft.com/office/drawing/2014/main" val="1625286548"/>
                    </a:ext>
                  </a:extLst>
                </a:gridCol>
                <a:gridCol w="1093051">
                  <a:extLst>
                    <a:ext uri="{9D8B030D-6E8A-4147-A177-3AD203B41FA5}">
                      <a16:colId xmlns="" xmlns:a16="http://schemas.microsoft.com/office/drawing/2014/main" val="2226000121"/>
                    </a:ext>
                  </a:extLst>
                </a:gridCol>
                <a:gridCol w="1078570">
                  <a:extLst>
                    <a:ext uri="{9D8B030D-6E8A-4147-A177-3AD203B41FA5}">
                      <a16:colId xmlns="" xmlns:a16="http://schemas.microsoft.com/office/drawing/2014/main" val="3979444933"/>
                    </a:ext>
                  </a:extLst>
                </a:gridCol>
                <a:gridCol w="1077717">
                  <a:extLst>
                    <a:ext uri="{9D8B030D-6E8A-4147-A177-3AD203B41FA5}">
                      <a16:colId xmlns="" xmlns:a16="http://schemas.microsoft.com/office/drawing/2014/main" val="3376195366"/>
                    </a:ext>
                  </a:extLst>
                </a:gridCol>
                <a:gridCol w="1077717">
                  <a:extLst>
                    <a:ext uri="{9D8B030D-6E8A-4147-A177-3AD203B41FA5}">
                      <a16:colId xmlns="" xmlns:a16="http://schemas.microsoft.com/office/drawing/2014/main" val="108186804"/>
                    </a:ext>
                  </a:extLst>
                </a:gridCol>
                <a:gridCol w="1078570">
                  <a:extLst>
                    <a:ext uri="{9D8B030D-6E8A-4147-A177-3AD203B41FA5}">
                      <a16:colId xmlns="" xmlns:a16="http://schemas.microsoft.com/office/drawing/2014/main" val="4144049123"/>
                    </a:ext>
                  </a:extLst>
                </a:gridCol>
              </a:tblGrid>
              <a:tr h="5881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1st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2002-3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2nd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2004-5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3rd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2006-7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4th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2008-9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5th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2010-11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6th Round</a:t>
                      </a:r>
                      <a:endParaRPr lang="de-DE" sz="1100" b="1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2012-13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49175839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1. Belgium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1,819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1,734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1,767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1,704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1,674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1,809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598399836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2. Denmark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1,457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1,457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1,451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1,554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1,548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1,610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972868384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3. Finland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1,758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1,692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1,645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1,898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1,638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2,142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3336892700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4. Germany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2,785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2,800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2,828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2,697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2,943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2,910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104584207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5. Hungary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1,564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1,407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1,409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1,388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1,404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1,919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4015809698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6. Ireland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1,838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1,139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1,582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1,682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2,295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2,498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91307372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7. Netherlands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2,301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1,824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1,814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1,693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1,754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1,788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3927375901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8. Norway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1,806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1,543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1,533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1,374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1,518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1,598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28217184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9. Poland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1,982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1,621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1,629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1,544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1,675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1,818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887871964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10. Portugal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1,417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1,987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2,117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2,220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2,035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2,062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744728154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11. Slovenia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1,390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1,297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1,329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1,172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1,238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1,159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405493263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12. Spain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1,638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1,544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1,802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2,520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1,862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1,820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797738332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13. Sweden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1,677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1,663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1,585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1,539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1,457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1,799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474852075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14. Switzerland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2,009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2,084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1,758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1,764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1,467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1,453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3589238027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15. United Kingdom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1,748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1,806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2,301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2,230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2,315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2,212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2694085156"/>
                  </a:ext>
                </a:extLst>
              </a:tr>
              <a:tr h="29408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Total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25,441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23,792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24,249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24,749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</a:rPr>
                        <a:t>24,508</a:t>
                      </a:r>
                      <a:endParaRPr lang="de-DE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26,385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="" xmlns:a16="http://schemas.microsoft.com/office/drawing/2014/main" val="1101086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2265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Global fit indices for the approximate measurement invariance tests across a subset of countries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3651782"/>
              </p:ext>
            </p:extLst>
          </p:nvPr>
        </p:nvGraphicFramePr>
        <p:xfrm>
          <a:off x="998535" y="1916832"/>
          <a:ext cx="7013258" cy="4358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19">
                  <a:extLst>
                    <a:ext uri="{9D8B030D-6E8A-4147-A177-3AD203B41FA5}">
                      <a16:colId xmlns="" xmlns:a16="http://schemas.microsoft.com/office/drawing/2014/main" val="546105869"/>
                    </a:ext>
                  </a:extLst>
                </a:gridCol>
                <a:gridCol w="1860450">
                  <a:extLst>
                    <a:ext uri="{9D8B030D-6E8A-4147-A177-3AD203B41FA5}">
                      <a16:colId xmlns="" xmlns:a16="http://schemas.microsoft.com/office/drawing/2014/main" val="3766324814"/>
                    </a:ext>
                  </a:extLst>
                </a:gridCol>
                <a:gridCol w="3056989">
                  <a:extLst>
                    <a:ext uri="{9D8B030D-6E8A-4147-A177-3AD203B41FA5}">
                      <a16:colId xmlns="" xmlns:a16="http://schemas.microsoft.com/office/drawing/2014/main" val="3467478680"/>
                    </a:ext>
                  </a:extLst>
                </a:gridCol>
              </a:tblGrid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ppp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95% Credibility Interval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7449172"/>
                  </a:ext>
                </a:extLst>
              </a:tr>
              <a:tr h="1002487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Self-enhancement in 8 countries: </a:t>
                      </a:r>
                      <a:endParaRPr lang="de-DE" sz="1800" b="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Belgium, Denmark, Ireland, Netherlands, Portugal, Spain, Sweden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9855397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1st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.113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-15.78 – 64.51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77762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2nd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.026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-0.41 – 79.23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4907569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3rd Round of ESS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.274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-28.11 – 51.87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8593821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4rd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.170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-20.43 – 59.37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36505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5th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.000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4.98 – 84.19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6572602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6th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.000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48.45 – 128.75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392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3"/>
          <p:cNvSpPr txBox="1">
            <a:spLocks noChangeArrowheads="1"/>
          </p:cNvSpPr>
          <p:nvPr/>
        </p:nvSpPr>
        <p:spPr bwMode="auto">
          <a:xfrm>
            <a:off x="198482" y="253362"/>
            <a:ext cx="88582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Most often used approach to test for measurement invariance:</a:t>
            </a:r>
          </a:p>
          <a:p>
            <a:pPr eaLnBrk="1" hangingPunct="1"/>
            <a:endParaRPr lang="en-US" altLang="pl-PL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1) </a:t>
            </a:r>
            <a:r>
              <a:rPr lang="en-US" altLang="pl-PL" sz="2000" b="1" dirty="0" err="1" smtClean="0">
                <a:solidFill>
                  <a:srgbClr val="C00000"/>
                </a:solidFill>
                <a:latin typeface="Calibri" pitchFamily="34" charset="0"/>
              </a:rPr>
              <a:t>Multigroup</a:t>
            </a:r>
            <a:r>
              <a:rPr lang="en-US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 Confirmatory Factor Analysis - </a:t>
            </a:r>
            <a:r>
              <a:rPr lang="en-US" altLang="pl-PL" sz="2000" b="1" dirty="0" err="1" smtClean="0">
                <a:solidFill>
                  <a:srgbClr val="C00000"/>
                </a:solidFill>
                <a:latin typeface="Calibri" pitchFamily="34" charset="0"/>
              </a:rPr>
              <a:t>MGCFA</a:t>
            </a:r>
            <a:r>
              <a:rPr lang="en-US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pl-PL" sz="2000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altLang="pl-PL" sz="2000" dirty="0" err="1" smtClean="0">
                <a:solidFill>
                  <a:srgbClr val="C00000"/>
                </a:solidFill>
                <a:latin typeface="Calibri" pitchFamily="34" charset="0"/>
              </a:rPr>
              <a:t>Bollen</a:t>
            </a:r>
            <a:r>
              <a:rPr lang="en-US" altLang="pl-PL" sz="2000" dirty="0" smtClean="0">
                <a:solidFill>
                  <a:srgbClr val="C00000"/>
                </a:solidFill>
                <a:latin typeface="Calibri" pitchFamily="34" charset="0"/>
              </a:rPr>
              <a:t> 1989, </a:t>
            </a:r>
            <a:r>
              <a:rPr lang="en-US" altLang="pl-PL" sz="2000" dirty="0" err="1" smtClean="0">
                <a:solidFill>
                  <a:srgbClr val="C00000"/>
                </a:solidFill>
                <a:latin typeface="Calibri" pitchFamily="34" charset="0"/>
              </a:rPr>
              <a:t>Jöreskog</a:t>
            </a:r>
            <a:r>
              <a:rPr lang="en-US" altLang="pl-PL" sz="2000" dirty="0" smtClean="0">
                <a:solidFill>
                  <a:srgbClr val="C00000"/>
                </a:solidFill>
                <a:latin typeface="Calibri" pitchFamily="34" charset="0"/>
              </a:rPr>
              <a:t> 1971)</a:t>
            </a:r>
            <a:endParaRPr lang="en-US" altLang="pl-PL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15" name="Rectangle 3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>
              <a:latin typeface="Calibri" pitchFamily="34" charset="0"/>
            </a:endParaRPr>
          </a:p>
        </p:txBody>
      </p:sp>
      <p:sp>
        <p:nvSpPr>
          <p:cNvPr id="13316" name="pole tekstowe 152"/>
          <p:cNvSpPr txBox="1">
            <a:spLocks noChangeArrowheads="1"/>
          </p:cNvSpPr>
          <p:nvPr/>
        </p:nvSpPr>
        <p:spPr bwMode="auto">
          <a:xfrm>
            <a:off x="1802045" y="1532557"/>
            <a:ext cx="3249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l-PL" altLang="pl-PL" sz="2200" b="1">
                <a:latin typeface="Calibri" pitchFamily="34" charset="0"/>
              </a:rPr>
              <a:t>1) </a:t>
            </a:r>
            <a:r>
              <a:rPr lang="pl-PL" altLang="pl-PL" sz="2200" b="1" err="1">
                <a:latin typeface="Calibri" pitchFamily="34" charset="0"/>
              </a:rPr>
              <a:t>configural</a:t>
            </a:r>
            <a:r>
              <a:rPr lang="pl-PL" altLang="pl-PL" sz="2200" b="1">
                <a:latin typeface="Calibri" pitchFamily="34" charset="0"/>
              </a:rPr>
              <a:t> </a:t>
            </a:r>
            <a:r>
              <a:rPr lang="pl-PL" altLang="pl-PL" sz="2200" b="1" err="1">
                <a:latin typeface="Calibri" pitchFamily="34" charset="0"/>
              </a:rPr>
              <a:t>invariance</a:t>
            </a:r>
            <a:endParaRPr lang="pl-PL" altLang="pl-PL" sz="2200" b="1">
              <a:latin typeface="Calibri" pitchFamily="34" charset="0"/>
            </a:endParaRPr>
          </a:p>
          <a:p>
            <a:r>
              <a:rPr lang="pl-PL" altLang="pl-PL" sz="2200" b="1">
                <a:latin typeface="Calibri" pitchFamily="34" charset="0"/>
              </a:rPr>
              <a:t>2) </a:t>
            </a:r>
            <a:r>
              <a:rPr lang="pl-PL" altLang="pl-PL" sz="2200" b="1" err="1">
                <a:latin typeface="Calibri" pitchFamily="34" charset="0"/>
              </a:rPr>
              <a:t>metric</a:t>
            </a:r>
            <a:r>
              <a:rPr lang="pl-PL" altLang="pl-PL" sz="2200" b="1">
                <a:latin typeface="Calibri" pitchFamily="34" charset="0"/>
              </a:rPr>
              <a:t> </a:t>
            </a:r>
            <a:r>
              <a:rPr lang="pl-PL" altLang="pl-PL" sz="2200" b="1" err="1">
                <a:latin typeface="Calibri" pitchFamily="34" charset="0"/>
              </a:rPr>
              <a:t>invariance</a:t>
            </a:r>
            <a:endParaRPr lang="pl-PL" altLang="pl-PL" sz="2200" b="1">
              <a:latin typeface="Calibri" pitchFamily="34" charset="0"/>
            </a:endParaRPr>
          </a:p>
          <a:p>
            <a:r>
              <a:rPr lang="pl-PL" altLang="pl-PL" sz="2200" b="1">
                <a:latin typeface="Calibri" pitchFamily="34" charset="0"/>
              </a:rPr>
              <a:t>3) </a:t>
            </a:r>
            <a:r>
              <a:rPr lang="pl-PL" altLang="pl-PL" sz="2200" b="1" err="1">
                <a:latin typeface="Calibri" pitchFamily="34" charset="0"/>
              </a:rPr>
              <a:t>scalar</a:t>
            </a:r>
            <a:r>
              <a:rPr lang="pl-PL" altLang="pl-PL" sz="2200" b="1">
                <a:latin typeface="Calibri" pitchFamily="34" charset="0"/>
              </a:rPr>
              <a:t> </a:t>
            </a:r>
            <a:r>
              <a:rPr lang="pl-PL" altLang="pl-PL" sz="2200" b="1" err="1">
                <a:latin typeface="Calibri" pitchFamily="34" charset="0"/>
              </a:rPr>
              <a:t>invariance</a:t>
            </a:r>
            <a:endParaRPr lang="pl-PL" altLang="pl-PL" sz="2200" b="1">
              <a:latin typeface="Calibri" pitchFamily="34" charset="0"/>
            </a:endParaRPr>
          </a:p>
        </p:txBody>
      </p:sp>
      <p:grpSp>
        <p:nvGrpSpPr>
          <p:cNvPr id="2" name="Grupa 154"/>
          <p:cNvGrpSpPr>
            <a:grpSpLocks/>
          </p:cNvGrpSpPr>
          <p:nvPr/>
        </p:nvGrpSpPr>
        <p:grpSpPr bwMode="auto">
          <a:xfrm>
            <a:off x="242116" y="2061921"/>
            <a:ext cx="8770982" cy="2876550"/>
            <a:chOff x="285750" y="1706613"/>
            <a:chExt cx="8994202" cy="2971750"/>
          </a:xfrm>
        </p:grpSpPr>
        <p:sp>
          <p:nvSpPr>
            <p:cNvPr id="13320" name="Rectangle 2"/>
            <p:cNvSpPr>
              <a:spLocks noChangeArrowheads="1"/>
            </p:cNvSpPr>
            <p:nvPr/>
          </p:nvSpPr>
          <p:spPr bwMode="auto">
            <a:xfrm>
              <a:off x="4479925" y="3048000"/>
              <a:ext cx="18415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endParaRPr lang="en-US" altLang="pl-PL" sz="4400">
                <a:solidFill>
                  <a:schemeClr val="tx2"/>
                </a:solidFill>
                <a:latin typeface="Calibri" pitchFamily="34" charset="0"/>
                <a:ea typeface="Times New Roman (Hebrew)"/>
                <a:cs typeface="Times New Roman (Hebrew)"/>
              </a:endParaRPr>
            </a:p>
          </p:txBody>
        </p:sp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4479925" y="3048000"/>
              <a:ext cx="26066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endParaRPr lang="en-US" altLang="pl-PL" sz="4400">
                <a:solidFill>
                  <a:schemeClr val="tx2"/>
                </a:solidFill>
                <a:latin typeface="Calibri" pitchFamily="34" charset="0"/>
                <a:ea typeface="Times New Roman (Hebrew)"/>
                <a:cs typeface="Times New Roman (Hebrew)"/>
              </a:endParaRPr>
            </a:p>
          </p:txBody>
        </p:sp>
        <p:sp>
          <p:nvSpPr>
            <p:cNvPr id="13322" name="Line 26"/>
            <p:cNvSpPr>
              <a:spLocks noChangeShapeType="1"/>
            </p:cNvSpPr>
            <p:nvPr/>
          </p:nvSpPr>
          <p:spPr bwMode="auto">
            <a:xfrm rot="-5400000" flipH="1" flipV="1">
              <a:off x="1824038" y="3676650"/>
              <a:ext cx="641350" cy="10033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23" name="Line 27"/>
            <p:cNvSpPr>
              <a:spLocks noChangeShapeType="1"/>
            </p:cNvSpPr>
            <p:nvPr/>
          </p:nvSpPr>
          <p:spPr bwMode="auto">
            <a:xfrm rot="16200000" flipV="1">
              <a:off x="1857375" y="2714626"/>
              <a:ext cx="642937" cy="1071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24" name="Line 28"/>
            <p:cNvSpPr>
              <a:spLocks noChangeShapeType="1"/>
            </p:cNvSpPr>
            <p:nvPr/>
          </p:nvSpPr>
          <p:spPr bwMode="auto">
            <a:xfrm rot="16200000" flipV="1">
              <a:off x="2104232" y="3182143"/>
              <a:ext cx="0" cy="10652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25" name="Oval 32"/>
            <p:cNvSpPr>
              <a:spLocks noChangeArrowheads="1"/>
            </p:cNvSpPr>
            <p:nvPr/>
          </p:nvSpPr>
          <p:spPr bwMode="auto">
            <a:xfrm>
              <a:off x="2643188" y="3357563"/>
              <a:ext cx="2020887" cy="700087"/>
            </a:xfrm>
            <a:prstGeom prst="ellipse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2200" b="1" baseline="-25000" err="1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Latent</a:t>
              </a:r>
              <a:r>
                <a:rPr lang="pl-PL" altLang="pl-PL" sz="2200" b="1" baseline="-25000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 </a:t>
              </a:r>
              <a:r>
                <a:rPr lang="pl-PL" altLang="pl-PL" sz="2200" b="1" baseline="-25000" err="1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variable</a:t>
              </a:r>
              <a:endParaRPr lang="de-DE" altLang="pl-PL" sz="2200" b="1" baseline="-25000">
                <a:latin typeface="Calibri" pitchFamily="34" charset="0"/>
                <a:ea typeface="Times New Roman (Hebrew)"/>
                <a:cs typeface="Times New Roman (Hebrew)"/>
              </a:endParaRPr>
            </a:p>
          </p:txBody>
        </p:sp>
        <p:sp>
          <p:nvSpPr>
            <p:cNvPr id="13326" name="Text Box 34"/>
            <p:cNvSpPr txBox="1">
              <a:spLocks noChangeArrowheads="1"/>
            </p:cNvSpPr>
            <p:nvPr/>
          </p:nvSpPr>
          <p:spPr bwMode="auto">
            <a:xfrm>
              <a:off x="785813" y="2714625"/>
              <a:ext cx="833437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a</a:t>
              </a:r>
            </a:p>
          </p:txBody>
        </p:sp>
        <p:sp>
          <p:nvSpPr>
            <p:cNvPr id="13327" name="Text Box 35"/>
            <p:cNvSpPr txBox="1">
              <a:spLocks noChangeArrowheads="1"/>
            </p:cNvSpPr>
            <p:nvPr/>
          </p:nvSpPr>
          <p:spPr bwMode="auto">
            <a:xfrm>
              <a:off x="785813" y="3500438"/>
              <a:ext cx="943575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b</a:t>
              </a:r>
            </a:p>
          </p:txBody>
        </p:sp>
        <p:sp>
          <p:nvSpPr>
            <p:cNvPr id="13328" name="Text Box 36"/>
            <p:cNvSpPr txBox="1">
              <a:spLocks noChangeArrowheads="1"/>
            </p:cNvSpPr>
            <p:nvPr/>
          </p:nvSpPr>
          <p:spPr bwMode="auto">
            <a:xfrm>
              <a:off x="785813" y="4357688"/>
              <a:ext cx="811212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c</a:t>
              </a:r>
            </a:p>
          </p:txBody>
        </p:sp>
        <p:sp>
          <p:nvSpPr>
            <p:cNvPr id="13329" name="Line 63"/>
            <p:cNvSpPr>
              <a:spLocks noChangeShapeType="1"/>
            </p:cNvSpPr>
            <p:nvPr/>
          </p:nvSpPr>
          <p:spPr bwMode="auto">
            <a:xfrm rot="-5400000" flipH="1" flipV="1">
              <a:off x="6467475" y="3605213"/>
              <a:ext cx="641350" cy="1003300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0" name="Line 64"/>
            <p:cNvSpPr>
              <a:spLocks noChangeShapeType="1"/>
            </p:cNvSpPr>
            <p:nvPr/>
          </p:nvSpPr>
          <p:spPr bwMode="auto">
            <a:xfrm rot="16200000" flipV="1">
              <a:off x="6485731" y="2586832"/>
              <a:ext cx="581025" cy="979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1" name="Line 65"/>
            <p:cNvSpPr>
              <a:spLocks noChangeShapeType="1"/>
            </p:cNvSpPr>
            <p:nvPr/>
          </p:nvSpPr>
          <p:spPr bwMode="auto">
            <a:xfrm rot="16200000" flipV="1">
              <a:off x="6746876" y="3040062"/>
              <a:ext cx="0" cy="106362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32" name="Oval 69"/>
            <p:cNvSpPr>
              <a:spLocks noChangeArrowheads="1"/>
            </p:cNvSpPr>
            <p:nvPr/>
          </p:nvSpPr>
          <p:spPr bwMode="auto">
            <a:xfrm>
              <a:off x="7143749" y="3214688"/>
              <a:ext cx="2136203" cy="700087"/>
            </a:xfrm>
            <a:prstGeom prst="ellipse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pl-PL" altLang="pl-PL" sz="2200" b="1" baseline="-25000" err="1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Latent</a:t>
              </a:r>
              <a:r>
                <a:rPr lang="pl-PL" altLang="pl-PL" sz="2200" b="1" baseline="-25000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 </a:t>
              </a:r>
              <a:r>
                <a:rPr lang="pl-PL" altLang="pl-PL" sz="2200" b="1" baseline="-25000" err="1" smtClean="0">
                  <a:latin typeface="Calibri" pitchFamily="34" charset="0"/>
                  <a:ea typeface="Times New Roman (Hebrew)"/>
                  <a:cs typeface="Times New Roman (Hebrew)"/>
                  <a:sym typeface="Symbol" pitchFamily="18" charset="2"/>
                </a:rPr>
                <a:t>variable</a:t>
              </a:r>
              <a:endParaRPr lang="de-DE" altLang="pl-PL" sz="2200" b="1" baseline="-25000">
                <a:latin typeface="Calibri" pitchFamily="34" charset="0"/>
                <a:ea typeface="Times New Roman (Hebrew)"/>
                <a:cs typeface="Times New Roman (Hebrew)"/>
              </a:endParaRPr>
            </a:p>
          </p:txBody>
        </p:sp>
        <p:sp>
          <p:nvSpPr>
            <p:cNvPr id="13333" name="Text Box 71"/>
            <p:cNvSpPr txBox="1">
              <a:spLocks noChangeArrowheads="1"/>
            </p:cNvSpPr>
            <p:nvPr/>
          </p:nvSpPr>
          <p:spPr bwMode="auto">
            <a:xfrm>
              <a:off x="5429250" y="2643188"/>
              <a:ext cx="830263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a</a:t>
              </a:r>
            </a:p>
          </p:txBody>
        </p:sp>
        <p:sp>
          <p:nvSpPr>
            <p:cNvPr id="13334" name="Text Box 72"/>
            <p:cNvSpPr txBox="1">
              <a:spLocks noChangeArrowheads="1"/>
            </p:cNvSpPr>
            <p:nvPr/>
          </p:nvSpPr>
          <p:spPr bwMode="auto">
            <a:xfrm>
              <a:off x="5429250" y="3429000"/>
              <a:ext cx="806450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b</a:t>
              </a:r>
            </a:p>
          </p:txBody>
        </p:sp>
        <p:sp>
          <p:nvSpPr>
            <p:cNvPr id="13335" name="Text Box 73"/>
            <p:cNvSpPr txBox="1">
              <a:spLocks noChangeArrowheads="1"/>
            </p:cNvSpPr>
            <p:nvPr/>
          </p:nvSpPr>
          <p:spPr bwMode="auto">
            <a:xfrm>
              <a:off x="5429250" y="4286250"/>
              <a:ext cx="806450" cy="320675"/>
            </a:xfrm>
            <a:prstGeom prst="rect">
              <a:avLst/>
            </a:prstGeom>
            <a:gradFill rotWithShape="1">
              <a:gsLst>
                <a:gs pos="0">
                  <a:srgbClr val="929292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54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 sz="1400" b="1">
                  <a:latin typeface="Calibri" pitchFamily="34" charset="0"/>
                  <a:ea typeface="Times New Roman (Hebrew)"/>
                  <a:cs typeface="Times New Roman (Hebrew)"/>
                </a:rPr>
                <a:t>Quest. c</a:t>
              </a:r>
            </a:p>
          </p:txBody>
        </p:sp>
        <p:sp>
          <p:nvSpPr>
            <p:cNvPr id="172" name="Text Box 77"/>
            <p:cNvSpPr txBox="1">
              <a:spLocks noChangeArrowheads="1"/>
            </p:cNvSpPr>
            <p:nvPr/>
          </p:nvSpPr>
          <p:spPr bwMode="auto">
            <a:xfrm>
              <a:off x="285750" y="1706613"/>
              <a:ext cx="1357670" cy="3821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tx1"/>
                  </a:solidFill>
                  <a:cs typeface="Times New Roman (Hebrew)" charset="-79"/>
                </a:rPr>
                <a:t>Group A</a:t>
              </a:r>
            </a:p>
          </p:txBody>
        </p:sp>
        <p:sp>
          <p:nvSpPr>
            <p:cNvPr id="173" name="Text Box 78"/>
            <p:cNvSpPr txBox="1">
              <a:spLocks noChangeArrowheads="1"/>
            </p:cNvSpPr>
            <p:nvPr/>
          </p:nvSpPr>
          <p:spPr bwMode="auto">
            <a:xfrm>
              <a:off x="4928525" y="1706613"/>
              <a:ext cx="1572553" cy="38212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b="1">
                  <a:solidFill>
                    <a:schemeClr val="tx1"/>
                  </a:solidFill>
                  <a:cs typeface="Times New Roman (Hebrew)" charset="-79"/>
                </a:rPr>
                <a:t>Group B</a:t>
              </a:r>
            </a:p>
          </p:txBody>
        </p:sp>
        <p:sp>
          <p:nvSpPr>
            <p:cNvPr id="13338" name="Textfeld 26"/>
            <p:cNvSpPr txBox="1">
              <a:spLocks noChangeArrowheads="1"/>
            </p:cNvSpPr>
            <p:nvPr/>
          </p:nvSpPr>
          <p:spPr bwMode="auto">
            <a:xfrm>
              <a:off x="1857375" y="2857500"/>
              <a:ext cx="500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>
                  <a:latin typeface="Calibri" pitchFamily="34" charset="0"/>
                </a:rPr>
                <a:t>1</a:t>
              </a:r>
            </a:p>
          </p:txBody>
        </p:sp>
        <p:sp>
          <p:nvSpPr>
            <p:cNvPr id="13339" name="Textfeld 27"/>
            <p:cNvSpPr txBox="1">
              <a:spLocks noChangeArrowheads="1"/>
            </p:cNvSpPr>
            <p:nvPr/>
          </p:nvSpPr>
          <p:spPr bwMode="auto">
            <a:xfrm>
              <a:off x="6500813" y="3286125"/>
              <a:ext cx="571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>
                  <a:latin typeface="Calibri" pitchFamily="34" charset="0"/>
                </a:rPr>
                <a:t>β</a:t>
              </a:r>
              <a:r>
                <a:rPr lang="de-DE" altLang="pl-PL" sz="1400">
                  <a:latin typeface="Calibri" pitchFamily="34" charset="0"/>
                </a:rPr>
                <a:t>1B</a:t>
              </a:r>
            </a:p>
          </p:txBody>
        </p:sp>
        <p:sp>
          <p:nvSpPr>
            <p:cNvPr id="13340" name="Textfeld 28"/>
            <p:cNvSpPr txBox="1">
              <a:spLocks noChangeArrowheads="1"/>
            </p:cNvSpPr>
            <p:nvPr/>
          </p:nvSpPr>
          <p:spPr bwMode="auto">
            <a:xfrm>
              <a:off x="6500813" y="3857625"/>
              <a:ext cx="6429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>
                  <a:latin typeface="Calibri" pitchFamily="34" charset="0"/>
                </a:rPr>
                <a:t>β</a:t>
              </a:r>
              <a:r>
                <a:rPr lang="de-DE" altLang="pl-PL" sz="1400">
                  <a:latin typeface="Calibri" pitchFamily="34" charset="0"/>
                </a:rPr>
                <a:t>2B</a:t>
              </a:r>
              <a:endParaRPr lang="de-DE" altLang="pl-PL">
                <a:latin typeface="Calibri" pitchFamily="34" charset="0"/>
              </a:endParaRPr>
            </a:p>
          </p:txBody>
        </p:sp>
        <p:sp>
          <p:nvSpPr>
            <p:cNvPr id="13341" name="Textfeld 29"/>
            <p:cNvSpPr txBox="1">
              <a:spLocks noChangeArrowheads="1"/>
            </p:cNvSpPr>
            <p:nvPr/>
          </p:nvSpPr>
          <p:spPr bwMode="auto">
            <a:xfrm>
              <a:off x="1857375" y="3857625"/>
              <a:ext cx="571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>
                  <a:latin typeface="Calibri" pitchFamily="34" charset="0"/>
                </a:rPr>
                <a:t>β</a:t>
              </a:r>
              <a:r>
                <a:rPr lang="de-DE" altLang="pl-PL" sz="1400">
                  <a:latin typeface="Calibri" pitchFamily="34" charset="0"/>
                </a:rPr>
                <a:t>2A</a:t>
              </a:r>
            </a:p>
          </p:txBody>
        </p:sp>
        <p:sp>
          <p:nvSpPr>
            <p:cNvPr id="13342" name="Textfeld 30"/>
            <p:cNvSpPr txBox="1">
              <a:spLocks noChangeArrowheads="1"/>
            </p:cNvSpPr>
            <p:nvPr/>
          </p:nvSpPr>
          <p:spPr bwMode="auto">
            <a:xfrm>
              <a:off x="1857375" y="3429000"/>
              <a:ext cx="571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>
                  <a:latin typeface="Calibri" pitchFamily="34" charset="0"/>
                </a:rPr>
                <a:t>β</a:t>
              </a:r>
              <a:r>
                <a:rPr lang="de-DE" altLang="pl-PL" sz="1400">
                  <a:latin typeface="Calibri" pitchFamily="34" charset="0"/>
                </a:rPr>
                <a:t>1A</a:t>
              </a:r>
            </a:p>
          </p:txBody>
        </p:sp>
        <p:sp>
          <p:nvSpPr>
            <p:cNvPr id="179" name="Textfeld 31"/>
            <p:cNvSpPr txBox="1"/>
            <p:nvPr/>
          </p:nvSpPr>
          <p:spPr>
            <a:xfrm>
              <a:off x="642261" y="2357708"/>
              <a:ext cx="571393" cy="33784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>
                  <a:latin typeface="+mn-lt"/>
                  <a:cs typeface="+mn-cs"/>
                </a:rPr>
                <a:t>α</a:t>
              </a:r>
              <a:r>
                <a:rPr lang="de-DE" sz="1600">
                  <a:latin typeface="+mn-lt"/>
                  <a:cs typeface="+mn-cs"/>
                </a:rPr>
                <a:t>1A</a:t>
              </a:r>
            </a:p>
          </p:txBody>
        </p:sp>
        <p:sp>
          <p:nvSpPr>
            <p:cNvPr id="13344" name="Textfeld 32"/>
            <p:cNvSpPr txBox="1">
              <a:spLocks noChangeArrowheads="1"/>
            </p:cNvSpPr>
            <p:nvPr/>
          </p:nvSpPr>
          <p:spPr bwMode="auto">
            <a:xfrm>
              <a:off x="642938" y="3143250"/>
              <a:ext cx="571500" cy="338138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 sz="1600">
                  <a:latin typeface="Calibri" pitchFamily="34" charset="0"/>
                </a:rPr>
                <a:t>α</a:t>
              </a:r>
              <a:r>
                <a:rPr lang="de-DE" altLang="pl-PL" sz="1600">
                  <a:latin typeface="Calibri" pitchFamily="34" charset="0"/>
                </a:rPr>
                <a:t>2A</a:t>
              </a:r>
            </a:p>
          </p:txBody>
        </p:sp>
        <p:sp>
          <p:nvSpPr>
            <p:cNvPr id="13345" name="Textfeld 33"/>
            <p:cNvSpPr txBox="1">
              <a:spLocks noChangeArrowheads="1"/>
            </p:cNvSpPr>
            <p:nvPr/>
          </p:nvSpPr>
          <p:spPr bwMode="auto">
            <a:xfrm>
              <a:off x="642938" y="4000500"/>
              <a:ext cx="571500" cy="3381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 sz="1600">
                  <a:latin typeface="Calibri" pitchFamily="34" charset="0"/>
                </a:rPr>
                <a:t>α</a:t>
              </a:r>
              <a:r>
                <a:rPr lang="de-DE" altLang="pl-PL" sz="1600">
                  <a:latin typeface="Calibri" pitchFamily="34" charset="0"/>
                </a:rPr>
                <a:t>3A</a:t>
              </a:r>
            </a:p>
          </p:txBody>
        </p:sp>
        <p:sp>
          <p:nvSpPr>
            <p:cNvPr id="182" name="Textfeld 34"/>
            <p:cNvSpPr txBox="1"/>
            <p:nvPr/>
          </p:nvSpPr>
          <p:spPr>
            <a:xfrm>
              <a:off x="5071781" y="2285546"/>
              <a:ext cx="571394" cy="33784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1600">
                  <a:latin typeface="+mn-lt"/>
                  <a:cs typeface="+mn-cs"/>
                </a:rPr>
                <a:t>α</a:t>
              </a:r>
              <a:r>
                <a:rPr lang="de-DE" sz="1600">
                  <a:latin typeface="+mn-lt"/>
                  <a:cs typeface="+mn-cs"/>
                </a:rPr>
                <a:t>1B</a:t>
              </a:r>
            </a:p>
          </p:txBody>
        </p:sp>
        <p:sp>
          <p:nvSpPr>
            <p:cNvPr id="13347" name="Textfeld 35"/>
            <p:cNvSpPr txBox="1">
              <a:spLocks noChangeArrowheads="1"/>
            </p:cNvSpPr>
            <p:nvPr/>
          </p:nvSpPr>
          <p:spPr bwMode="auto">
            <a:xfrm>
              <a:off x="5072063" y="3071813"/>
              <a:ext cx="571500" cy="3381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 sz="1600">
                  <a:latin typeface="Calibri" pitchFamily="34" charset="0"/>
                </a:rPr>
                <a:t>α</a:t>
              </a:r>
              <a:r>
                <a:rPr lang="de-DE" altLang="pl-PL" sz="1600">
                  <a:latin typeface="Calibri" pitchFamily="34" charset="0"/>
                </a:rPr>
                <a:t>2B</a:t>
              </a:r>
            </a:p>
          </p:txBody>
        </p:sp>
        <p:sp>
          <p:nvSpPr>
            <p:cNvPr id="13348" name="Textfeld 37"/>
            <p:cNvSpPr txBox="1">
              <a:spLocks noChangeArrowheads="1"/>
            </p:cNvSpPr>
            <p:nvPr/>
          </p:nvSpPr>
          <p:spPr bwMode="auto">
            <a:xfrm>
              <a:off x="5072063" y="3929063"/>
              <a:ext cx="571500" cy="3381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pl-PL" sz="1600">
                  <a:latin typeface="Calibri" pitchFamily="34" charset="0"/>
                </a:rPr>
                <a:t>α</a:t>
              </a:r>
              <a:r>
                <a:rPr lang="de-DE" altLang="pl-PL" sz="1600">
                  <a:latin typeface="Calibri" pitchFamily="34" charset="0"/>
                </a:rPr>
                <a:t>3B</a:t>
              </a:r>
            </a:p>
          </p:txBody>
        </p:sp>
        <p:sp>
          <p:nvSpPr>
            <p:cNvPr id="13349" name="Textfeld 38"/>
            <p:cNvSpPr txBox="1">
              <a:spLocks noChangeArrowheads="1"/>
            </p:cNvSpPr>
            <p:nvPr/>
          </p:nvSpPr>
          <p:spPr bwMode="auto">
            <a:xfrm>
              <a:off x="6500813" y="2643188"/>
              <a:ext cx="5000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altLang="pl-PL"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38" name="pole tekstowe 3"/>
          <p:cNvSpPr txBox="1">
            <a:spLocks noChangeArrowheads="1"/>
          </p:cNvSpPr>
          <p:nvPr/>
        </p:nvSpPr>
        <p:spPr bwMode="auto">
          <a:xfrm>
            <a:off x="125132" y="5501263"/>
            <a:ext cx="85513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2) Evaluation based on </a:t>
            </a:r>
            <a:r>
              <a:rPr lang="de-CH" altLang="pl-PL" sz="2000" b="1" dirty="0" err="1" smtClean="0">
                <a:solidFill>
                  <a:srgbClr val="C00000"/>
                </a:solidFill>
                <a:latin typeface="Calibri" pitchFamily="34" charset="0"/>
              </a:rPr>
              <a:t>differences</a:t>
            </a:r>
            <a:r>
              <a:rPr lang="de-CH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 in </a:t>
            </a:r>
            <a:r>
              <a:rPr lang="pl-PL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global model fit indices </a:t>
            </a:r>
            <a:r>
              <a:rPr lang="de-CH" altLang="pl-PL" sz="2000" b="1" dirty="0" err="1" smtClean="0">
                <a:solidFill>
                  <a:srgbClr val="C00000"/>
                </a:solidFill>
                <a:latin typeface="Calibri" pitchFamily="34" charset="0"/>
              </a:rPr>
              <a:t>between</a:t>
            </a:r>
            <a:r>
              <a:rPr lang="de-CH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CH" altLang="pl-PL" sz="2000" b="1" dirty="0" err="1" smtClean="0">
                <a:solidFill>
                  <a:srgbClr val="C00000"/>
                </a:solidFill>
                <a:latin typeface="Calibri" pitchFamily="34" charset="0"/>
              </a:rPr>
              <a:t>models</a:t>
            </a:r>
            <a:r>
              <a:rPr lang="de-CH" altLang="pl-PL" sz="20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de-DE" altLang="pl-PL" sz="2000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pl-PL" altLang="pl-PL" sz="2000" dirty="0" smtClean="0">
                <a:solidFill>
                  <a:srgbClr val="C00000"/>
                </a:solidFill>
                <a:latin typeface="Calibri" pitchFamily="34" charset="0"/>
              </a:rPr>
              <a:t>Chen, 2007</a:t>
            </a:r>
            <a:r>
              <a:rPr lang="de-DE" altLang="pl-PL" sz="2000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endParaRPr lang="pl-PL" altLang="pl-PL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8292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Global fit indices for the approximate measurement invariance tests across a subset of countries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88998893"/>
              </p:ext>
            </p:extLst>
          </p:nvPr>
        </p:nvGraphicFramePr>
        <p:xfrm>
          <a:off x="998535" y="1916832"/>
          <a:ext cx="7013258" cy="467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19">
                  <a:extLst>
                    <a:ext uri="{9D8B030D-6E8A-4147-A177-3AD203B41FA5}">
                      <a16:colId xmlns="" xmlns:a16="http://schemas.microsoft.com/office/drawing/2014/main" val="546105869"/>
                    </a:ext>
                  </a:extLst>
                </a:gridCol>
                <a:gridCol w="1860450">
                  <a:extLst>
                    <a:ext uri="{9D8B030D-6E8A-4147-A177-3AD203B41FA5}">
                      <a16:colId xmlns="" xmlns:a16="http://schemas.microsoft.com/office/drawing/2014/main" val="3766324814"/>
                    </a:ext>
                  </a:extLst>
                </a:gridCol>
                <a:gridCol w="3056989">
                  <a:extLst>
                    <a:ext uri="{9D8B030D-6E8A-4147-A177-3AD203B41FA5}">
                      <a16:colId xmlns="" xmlns:a16="http://schemas.microsoft.com/office/drawing/2014/main" val="3467478680"/>
                    </a:ext>
                  </a:extLst>
                </a:gridCol>
              </a:tblGrid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ppp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95% Credibility Interval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7449172"/>
                  </a:ext>
                </a:extLst>
              </a:tr>
              <a:tr h="132075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Self-transcendence in 12 countries:</a:t>
                      </a:r>
                      <a:endParaRPr lang="de-DE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Belgium, Finland, Germany, Ireland, Netherlands, Norway, Poland, Portugal, Spain, Sweden, Switzerland, United Kingdom</a:t>
                      </a:r>
                      <a:endParaRPr lang="de-DE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9855397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.508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-50.05 – 49.46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77762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.419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-45.17 – 55.39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4907569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.326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-38.57 – 61.99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8593821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.419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-45.13 – 55.07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36505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.273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-34.72 – 65.34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6572602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.505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-48.32 – 47.27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028434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Global fit indices for the approximate measurement invariance tests across a subset of countries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0624407"/>
              </p:ext>
            </p:extLst>
          </p:nvPr>
        </p:nvGraphicFramePr>
        <p:xfrm>
          <a:off x="998535" y="1916832"/>
          <a:ext cx="7013258" cy="467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19">
                  <a:extLst>
                    <a:ext uri="{9D8B030D-6E8A-4147-A177-3AD203B41FA5}">
                      <a16:colId xmlns="" xmlns:a16="http://schemas.microsoft.com/office/drawing/2014/main" val="546105869"/>
                    </a:ext>
                  </a:extLst>
                </a:gridCol>
                <a:gridCol w="1860450">
                  <a:extLst>
                    <a:ext uri="{9D8B030D-6E8A-4147-A177-3AD203B41FA5}">
                      <a16:colId xmlns="" xmlns:a16="http://schemas.microsoft.com/office/drawing/2014/main" val="3766324814"/>
                    </a:ext>
                  </a:extLst>
                </a:gridCol>
                <a:gridCol w="3056989">
                  <a:extLst>
                    <a:ext uri="{9D8B030D-6E8A-4147-A177-3AD203B41FA5}">
                      <a16:colId xmlns="" xmlns:a16="http://schemas.microsoft.com/office/drawing/2014/main" val="3467478680"/>
                    </a:ext>
                  </a:extLst>
                </a:gridCol>
              </a:tblGrid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ppp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95% Credibility Interval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7449172"/>
                  </a:ext>
                </a:extLst>
              </a:tr>
              <a:tr h="132075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in 10 countries: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Belgium, Finland, Germany, Ireland, Netherlands, Poland, Portugal, Switzerland, United Kingdom, Slovenia</a:t>
                      </a:r>
                      <a:endParaRPr lang="de-DE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9855397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.173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-23.70 – 67.94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77762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.131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-19.20 – 72.09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4907569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.135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-20.07 – 71.09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8593821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-15.76 – 75.66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36505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-23.61 – 66.82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6572602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-10.68 – 80.66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4836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Global fit indices for the approximate measurement invariance tests across a subset of countries 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998535" y="1916832"/>
          <a:ext cx="7013258" cy="467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819">
                  <a:extLst>
                    <a:ext uri="{9D8B030D-6E8A-4147-A177-3AD203B41FA5}">
                      <a16:colId xmlns="" xmlns:a16="http://schemas.microsoft.com/office/drawing/2014/main" val="546105869"/>
                    </a:ext>
                  </a:extLst>
                </a:gridCol>
                <a:gridCol w="1860450">
                  <a:extLst>
                    <a:ext uri="{9D8B030D-6E8A-4147-A177-3AD203B41FA5}">
                      <a16:colId xmlns="" xmlns:a16="http://schemas.microsoft.com/office/drawing/2014/main" val="3766324814"/>
                    </a:ext>
                  </a:extLst>
                </a:gridCol>
                <a:gridCol w="3056989">
                  <a:extLst>
                    <a:ext uri="{9D8B030D-6E8A-4147-A177-3AD203B41FA5}">
                      <a16:colId xmlns="" xmlns:a16="http://schemas.microsoft.com/office/drawing/2014/main" val="3467478680"/>
                    </a:ext>
                  </a:extLst>
                </a:gridCol>
              </a:tblGrid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 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ppp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95% Credibility Interval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57449172"/>
                  </a:ext>
                </a:extLst>
              </a:tr>
              <a:tr h="132075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in 10 countries: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Belgium, Finland, Germany, Ireland, Netherlands, Poland, Portugal, Switzerland, United Kingdom, Slovenia</a:t>
                      </a:r>
                      <a:endParaRPr lang="de-DE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9855397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.173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-23.70 – 67.94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677762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.131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-19.20 – 72.09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04907569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.135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-20.07 – 71.09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28593821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4rd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.097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-15.76 – 75.66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3650578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.176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-23.61 – 66.82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6572602"/>
                  </a:ext>
                </a:extLst>
              </a:tr>
              <a:tr h="47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6th Round of ESS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.067</a:t>
                      </a:r>
                      <a:endParaRPr lang="de-DE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-10.68 – 80.66</a:t>
                      </a:r>
                      <a:endParaRPr lang="de-D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14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96761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de-DE" b="1" dirty="0" err="1">
                <a:cs typeface="Arial" pitchFamily="34" charset="0"/>
              </a:rPr>
              <a:t>Approximate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invariance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testing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seems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to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be</a:t>
            </a:r>
            <a:r>
              <a:rPr lang="de-DE" b="1" dirty="0">
                <a:cs typeface="Arial" pitchFamily="34" charset="0"/>
              </a:rPr>
              <a:t> a </a:t>
            </a:r>
            <a:r>
              <a:rPr lang="de-DE" b="1" dirty="0" err="1">
                <a:cs typeface="Arial" pitchFamily="34" charset="0"/>
              </a:rPr>
              <a:t>useful</a:t>
            </a:r>
            <a:r>
              <a:rPr lang="de-DE" b="1" dirty="0">
                <a:cs typeface="Arial" pitchFamily="34" charset="0"/>
              </a:rPr>
              <a:t> alternative </a:t>
            </a:r>
            <a:r>
              <a:rPr lang="de-DE" b="1" dirty="0" err="1">
                <a:cs typeface="Arial" pitchFamily="34" charset="0"/>
              </a:rPr>
              <a:t>especially</a:t>
            </a:r>
            <a:r>
              <a:rPr lang="de-DE" b="1" dirty="0">
                <a:cs typeface="Arial" pitchFamily="34" charset="0"/>
              </a:rPr>
              <a:t> in </a:t>
            </a:r>
            <a:r>
              <a:rPr lang="de-DE" b="1" dirty="0" err="1">
                <a:cs typeface="Arial" pitchFamily="34" charset="0"/>
              </a:rPr>
              <a:t>the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case</a:t>
            </a:r>
            <a:r>
              <a:rPr lang="de-DE" b="1" dirty="0">
                <a:cs typeface="Arial" pitchFamily="34" charset="0"/>
              </a:rPr>
              <a:t> of </a:t>
            </a:r>
            <a:r>
              <a:rPr lang="de-DE" b="1" dirty="0" err="1">
                <a:cs typeface="Arial" pitchFamily="34" charset="0"/>
              </a:rPr>
              <a:t>testing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for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scalar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err="1">
                <a:cs typeface="Arial" pitchFamily="34" charset="0"/>
              </a:rPr>
              <a:t>invariance</a:t>
            </a:r>
            <a:r>
              <a:rPr lang="de-DE" b="1" dirty="0">
                <a:cs typeface="Arial" pitchFamily="34" charset="0"/>
              </a:rPr>
              <a:t> </a:t>
            </a:r>
            <a:r>
              <a:rPr lang="de-DE" b="1" dirty="0" smtClean="0">
                <a:cs typeface="Arial" pitchFamily="34" charset="0"/>
              </a:rPr>
              <a:t> in </a:t>
            </a:r>
            <a:r>
              <a:rPr lang="de-DE" b="1" dirty="0" err="1" smtClean="0">
                <a:cs typeface="Arial" pitchFamily="34" charset="0"/>
              </a:rPr>
              <a:t>cross-cultural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studies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with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many</a:t>
            </a:r>
            <a:r>
              <a:rPr lang="de-DE" b="1" dirty="0" smtClean="0">
                <a:cs typeface="Arial" pitchFamily="34" charset="0"/>
              </a:rPr>
              <a:t> </a:t>
            </a:r>
            <a:r>
              <a:rPr lang="de-DE" b="1" dirty="0" err="1" smtClean="0">
                <a:cs typeface="Arial" pitchFamily="34" charset="0"/>
              </a:rPr>
              <a:t>groups</a:t>
            </a:r>
            <a:r>
              <a:rPr lang="de-DE" b="1" dirty="0" smtClean="0">
                <a:cs typeface="Arial" pitchFamily="34" charset="0"/>
              </a:rPr>
              <a:t>. </a:t>
            </a:r>
          </a:p>
          <a:p>
            <a:r>
              <a:rPr lang="pl-PL" b="1" dirty="0"/>
              <a:t>T</a:t>
            </a:r>
            <a:r>
              <a:rPr lang="en-US" b="1" dirty="0"/>
              <a:t>here is a need for more empirical and simulation studies </a:t>
            </a:r>
            <a:r>
              <a:rPr lang="en-US" b="1" dirty="0" smtClean="0"/>
              <a:t> which contain:</a:t>
            </a:r>
          </a:p>
          <a:p>
            <a:pPr lvl="1"/>
            <a:r>
              <a:rPr lang="en-US" sz="2000" b="1" dirty="0" smtClean="0"/>
              <a:t>Number </a:t>
            </a:r>
            <a:r>
              <a:rPr lang="en-US" sz="2000" b="1" dirty="0"/>
              <a:t>of </a:t>
            </a:r>
            <a:r>
              <a:rPr lang="en-US" sz="2000" b="1" dirty="0" smtClean="0"/>
              <a:t> groups </a:t>
            </a:r>
            <a:r>
              <a:rPr lang="en-US" sz="2000" b="1" dirty="0"/>
              <a:t>larger than 100 </a:t>
            </a:r>
            <a:r>
              <a:rPr lang="en-US" sz="2000" b="1" dirty="0" smtClean="0"/>
              <a:t>including many countries and </a:t>
            </a:r>
            <a:r>
              <a:rPr lang="en-US" sz="2000" b="1" dirty="0"/>
              <a:t>several time points 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 smtClean="0"/>
              <a:t>Variation in the amount </a:t>
            </a:r>
            <a:r>
              <a:rPr lang="en-US" sz="2000" b="1" dirty="0"/>
              <a:t>of </a:t>
            </a:r>
            <a:r>
              <a:rPr lang="en-US" sz="2000" b="1" dirty="0" smtClean="0"/>
              <a:t>misspecification</a:t>
            </a:r>
          </a:p>
          <a:p>
            <a:pPr lvl="1"/>
            <a:r>
              <a:rPr lang="en-US" sz="2000" b="1" dirty="0" smtClean="0"/>
              <a:t>Inclusion of 2 and more latent variables and items with cross-loadings and error correlations</a:t>
            </a:r>
            <a:endParaRPr lang="pl-PL" sz="2000" b="1" dirty="0"/>
          </a:p>
          <a:p>
            <a:endParaRPr lang="en-US" sz="1600" b="1" dirty="0"/>
          </a:p>
          <a:p>
            <a:endParaRPr lang="en-US" sz="1600" dirty="0" smtClean="0"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24618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dirty="0" smtClean="0"/>
              <a:t>Summary </a:t>
            </a:r>
            <a:r>
              <a:rPr lang="de-DE" dirty="0" err="1" smtClean="0"/>
              <a:t>table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5450903"/>
              </p:ext>
            </p:extLst>
          </p:nvPr>
        </p:nvGraphicFramePr>
        <p:xfrm>
          <a:off x="467544" y="1772816"/>
          <a:ext cx="8219255" cy="482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="" xmlns:a16="http://schemas.microsoft.com/office/drawing/2014/main" val="2384022613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2538387154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1698386973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344529645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4215781077"/>
                    </a:ext>
                  </a:extLst>
                </a:gridCol>
              </a:tblGrid>
              <a:tr h="55289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Study</a:t>
                      </a:r>
                      <a:r>
                        <a:rPr lang="de-DE" baseline="0" dirty="0" smtClean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Study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Study</a:t>
                      </a:r>
                      <a:r>
                        <a:rPr lang="de-DE" baseline="0" dirty="0" smtClean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Study 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6776078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smtClean="0"/>
                        <a:t>Items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2982974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Constructs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7970872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smtClean="0"/>
                        <a:t>N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groups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31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6809624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smtClean="0"/>
                        <a:t>Countries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&lt; 31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2698761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smtClean="0"/>
                        <a:t>Time </a:t>
                      </a:r>
                      <a:r>
                        <a:rPr lang="de-DE" dirty="0" err="1" smtClean="0"/>
                        <a:t>points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6010233"/>
                  </a:ext>
                </a:extLst>
              </a:tr>
              <a:tr h="55289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Exact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scalar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9%</a:t>
                      </a:r>
                      <a:r>
                        <a:rPr lang="de-DE" dirty="0" smtClean="0">
                          <a:sym typeface="Symbol" panose="05050102010706020507" pitchFamily="18" charset="2"/>
                        </a:rPr>
                        <a:t>42%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77291811"/>
                  </a:ext>
                </a:extLst>
              </a:tr>
              <a:tr h="954304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Approx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scalar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r>
                        <a:rPr lang="de-DE" dirty="0" smtClean="0">
                          <a:sym typeface="Symbol" panose="05050102010706020507" pitchFamily="18" charset="2"/>
                        </a:rPr>
                        <a:t>12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08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02299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4294967295"/>
          </p:nvPr>
        </p:nvSpPr>
        <p:spPr>
          <a:xfrm>
            <a:off x="0" y="1773238"/>
            <a:ext cx="8362950" cy="42465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4800" dirty="0" err="1" smtClean="0"/>
              <a:t>Thank</a:t>
            </a:r>
            <a:r>
              <a:rPr lang="de-DE" sz="4800" dirty="0" smtClean="0"/>
              <a:t> </a:t>
            </a:r>
            <a:r>
              <a:rPr lang="de-DE" sz="4800" dirty="0" err="1" smtClean="0"/>
              <a:t>you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attention</a:t>
            </a:r>
            <a:r>
              <a:rPr lang="de-DE" sz="4800" dirty="0" smtClean="0"/>
              <a:t>!</a:t>
            </a:r>
            <a:endParaRPr lang="de-DE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ole tekstowe 3"/>
          <p:cNvSpPr txBox="1">
            <a:spLocks noChangeArrowheads="1"/>
          </p:cNvSpPr>
          <p:nvPr/>
        </p:nvSpPr>
        <p:spPr bwMode="auto">
          <a:xfrm>
            <a:off x="225700" y="717535"/>
            <a:ext cx="7397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Alternative approaches in the framework of </a:t>
            </a:r>
            <a:r>
              <a:rPr lang="en-US" altLang="pl-PL" sz="2400" b="1" dirty="0" err="1" smtClean="0">
                <a:solidFill>
                  <a:srgbClr val="C00000"/>
                </a:solidFill>
                <a:latin typeface="Calibri" pitchFamily="34" charset="0"/>
              </a:rPr>
              <a:t>MGCFA</a:t>
            </a:r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3315" name="Rectangle 3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>
              <a:latin typeface="Calibri" pitchFamily="34" charset="0"/>
            </a:endParaRPr>
          </a:p>
        </p:txBody>
      </p:sp>
      <p:sp>
        <p:nvSpPr>
          <p:cNvPr id="38" name="pole tekstowe 3"/>
          <p:cNvSpPr txBox="1">
            <a:spLocks noChangeArrowheads="1"/>
          </p:cNvSpPr>
          <p:nvPr/>
        </p:nvSpPr>
        <p:spPr bwMode="auto">
          <a:xfrm>
            <a:off x="233201" y="2996952"/>
            <a:ext cx="86775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2) Evaluation of exact measurement invariance </a:t>
            </a:r>
            <a:endParaRPr lang="pl-PL" altLang="pl-PL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based on local misspecifications </a:t>
            </a:r>
            <a:r>
              <a:rPr lang="en-US" altLang="pl-PL" sz="2000" dirty="0" smtClean="0">
                <a:latin typeface="Calibri" pitchFamily="34" charset="0"/>
              </a:rPr>
              <a:t>(Saris, </a:t>
            </a:r>
            <a:r>
              <a:rPr lang="en-US" altLang="pl-PL" sz="2000" dirty="0" err="1" smtClean="0">
                <a:latin typeface="Calibri" pitchFamily="34" charset="0"/>
              </a:rPr>
              <a:t>Satorra</a:t>
            </a:r>
            <a:r>
              <a:rPr lang="en-US" altLang="pl-PL" sz="2000" dirty="0" smtClean="0">
                <a:latin typeface="Calibri" pitchFamily="34" charset="0"/>
              </a:rPr>
              <a:t> &amp; van der veld, 2009)</a:t>
            </a:r>
            <a:endParaRPr lang="en-US" altLang="pl-PL" sz="2400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5700" y="1484784"/>
            <a:ext cx="84507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1) Test for approximate </a:t>
            </a:r>
            <a:r>
              <a:rPr lang="pl-PL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Bayesian</a:t>
            </a:r>
            <a:r>
              <a:rPr lang="pl-PL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altLang="pl-PL" sz="2400" b="1" dirty="0">
                <a:solidFill>
                  <a:srgbClr val="C00000"/>
                </a:solidFill>
                <a:latin typeface="Calibri" pitchFamily="34" charset="0"/>
              </a:rPr>
              <a:t>rather </a:t>
            </a:r>
            <a:r>
              <a:rPr lang="en-US" altLang="pl-PL" sz="2400" b="1" dirty="0" smtClean="0">
                <a:solidFill>
                  <a:srgbClr val="C00000"/>
                </a:solidFill>
                <a:latin typeface="Calibri" pitchFamily="34" charset="0"/>
              </a:rPr>
              <a:t>than exact measurement invariance </a:t>
            </a:r>
            <a:r>
              <a:rPr lang="en-US" altLang="pl-PL" sz="2000" dirty="0" smtClean="0"/>
              <a:t>(</a:t>
            </a:r>
            <a:r>
              <a:rPr lang="en-US" sz="2000" dirty="0" err="1" smtClean="0"/>
              <a:t>Muthén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Asparouhov</a:t>
            </a:r>
            <a:r>
              <a:rPr lang="en-US" sz="2000" dirty="0" smtClean="0"/>
              <a:t>, 2013, van </a:t>
            </a:r>
            <a:r>
              <a:rPr lang="en-US" sz="2000" dirty="0" err="1" smtClean="0"/>
              <a:t>der</a:t>
            </a:r>
            <a:r>
              <a:rPr lang="en-US" sz="2000" dirty="0" smtClean="0"/>
              <a:t> Schoot et al. 2014)</a:t>
            </a:r>
            <a:endParaRPr lang="en-US" altLang="pl-PL" sz="2000" dirty="0"/>
          </a:p>
        </p:txBody>
      </p:sp>
      <p:sp>
        <p:nvSpPr>
          <p:cNvPr id="39" name="pole tekstowe 3"/>
          <p:cNvSpPr txBox="1">
            <a:spLocks noChangeArrowheads="1"/>
          </p:cNvSpPr>
          <p:nvPr/>
        </p:nvSpPr>
        <p:spPr bwMode="auto">
          <a:xfrm>
            <a:off x="1403648" y="4749534"/>
            <a:ext cx="5472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pl-PL" sz="2400" b="1" dirty="0" smtClean="0">
                <a:latin typeface="Calibri" pitchFamily="34" charset="0"/>
              </a:rPr>
              <a:t>Similar assumption in both approaches:</a:t>
            </a:r>
          </a:p>
          <a:p>
            <a:pPr algn="ctr" eaLnBrk="1" hangingPunct="1"/>
            <a:r>
              <a:rPr lang="en-US" altLang="pl-PL" sz="2400" b="1" dirty="0" smtClean="0">
                <a:latin typeface="Calibri" pitchFamily="34" charset="0"/>
              </a:rPr>
              <a:t>allowing for some „small” deviation</a:t>
            </a:r>
          </a:p>
        </p:txBody>
      </p:sp>
      <p:sp>
        <p:nvSpPr>
          <p:cNvPr id="7" name="pole tekstowe 3"/>
          <p:cNvSpPr txBox="1">
            <a:spLocks noChangeArrowheads="1"/>
          </p:cNvSpPr>
          <p:nvPr/>
        </p:nvSpPr>
        <p:spPr bwMode="auto">
          <a:xfrm>
            <a:off x="225700" y="4287869"/>
            <a:ext cx="1313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400" b="1" dirty="0" err="1" smtClean="0">
                <a:latin typeface="Calibri" pitchFamily="34" charset="0"/>
              </a:rPr>
              <a:t>Note</a:t>
            </a:r>
            <a:r>
              <a:rPr lang="pl-PL" altLang="pl-PL" sz="2400" b="1" dirty="0" smtClean="0">
                <a:latin typeface="Calibri" pitchFamily="34" charset="0"/>
              </a:rPr>
              <a:t>!</a:t>
            </a:r>
            <a:endParaRPr lang="en-US" altLang="pl-PL" sz="24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6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3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de-DE" sz="5400" b="1" dirty="0" smtClean="0"/>
              <a:t>Study 1</a:t>
            </a:r>
            <a:endParaRPr lang="de-DE" sz="5400" b="1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640960" cy="424698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The comparability of attitudes toward immigration in the European Social Survey: </a:t>
            </a:r>
            <a:br>
              <a:rPr lang="en-US" b="1" dirty="0" smtClean="0"/>
            </a:br>
            <a:r>
              <a:rPr lang="en-US" dirty="0" smtClean="0"/>
              <a:t>Exact versus approximate measurement equivalence</a:t>
            </a:r>
          </a:p>
          <a:p>
            <a:pPr algn="ctr">
              <a:buNone/>
            </a:pPr>
            <a:r>
              <a:rPr lang="en-US" dirty="0" smtClean="0"/>
              <a:t>(Public Opinion Quarterly 2015)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4115395"/>
            <a:ext cx="7992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200"/>
              </a:spcBef>
              <a:tabLst>
                <a:tab pos="1970088" algn="l"/>
              </a:tabLst>
            </a:pPr>
            <a:r>
              <a:rPr lang="en-US" b="1" dirty="0" err="1" smtClean="0"/>
              <a:t>Eldad</a:t>
            </a:r>
            <a:r>
              <a:rPr lang="en-US" b="1" dirty="0" smtClean="0"/>
              <a:t> </a:t>
            </a:r>
            <a:r>
              <a:rPr lang="en-US" b="1" dirty="0" err="1" smtClean="0"/>
              <a:t>Davidov</a:t>
            </a:r>
            <a:r>
              <a:rPr lang="en-US" b="1" dirty="0" smtClean="0"/>
              <a:t>      		 </a:t>
            </a:r>
            <a:r>
              <a:rPr lang="en-US" dirty="0" smtClean="0"/>
              <a:t>– University of Zurich</a:t>
            </a:r>
          </a:p>
          <a:p>
            <a:pPr marL="0" lvl="1">
              <a:spcBef>
                <a:spcPts val="1200"/>
              </a:spcBef>
              <a:tabLst>
                <a:tab pos="1970088" algn="l"/>
              </a:tabLst>
            </a:pPr>
            <a:r>
              <a:rPr lang="en-US" b="1" dirty="0" smtClean="0"/>
              <a:t>Jan </a:t>
            </a:r>
            <a:r>
              <a:rPr lang="en-US" b="1" dirty="0" err="1" smtClean="0"/>
              <a:t>Cieciuch</a:t>
            </a:r>
            <a:r>
              <a:rPr lang="en-US" dirty="0" smtClean="0"/>
              <a:t> 		– University of Zurich, University of 	  	  		Finance and Management in Warsaw</a:t>
            </a:r>
          </a:p>
          <a:p>
            <a:pPr marL="0" lvl="1">
              <a:spcBef>
                <a:spcPts val="1200"/>
              </a:spcBef>
            </a:pPr>
            <a:r>
              <a:rPr lang="en-US" b="1" dirty="0" smtClean="0"/>
              <a:t>Peter Schmidt  </a:t>
            </a:r>
            <a:r>
              <a:rPr lang="en-US" dirty="0" smtClean="0"/>
              <a:t>  		– University of Giessen</a:t>
            </a:r>
          </a:p>
          <a:p>
            <a:pPr marL="0" lvl="1">
              <a:spcBef>
                <a:spcPts val="1200"/>
              </a:spcBef>
            </a:pPr>
            <a:r>
              <a:rPr lang="en-US" b="1" dirty="0" smtClean="0"/>
              <a:t>Bart </a:t>
            </a:r>
            <a:r>
              <a:rPr lang="en-US" b="1" dirty="0" err="1" smtClean="0"/>
              <a:t>Meuleman</a:t>
            </a:r>
            <a:r>
              <a:rPr lang="en-US" b="1" dirty="0" smtClean="0"/>
              <a:t>		</a:t>
            </a:r>
            <a:r>
              <a:rPr lang="en-US" dirty="0" smtClean="0"/>
              <a:t>– University of Leuven</a:t>
            </a:r>
          </a:p>
          <a:p>
            <a:pPr marL="0" lvl="1">
              <a:spcBef>
                <a:spcPts val="1200"/>
              </a:spcBef>
            </a:pPr>
            <a:r>
              <a:rPr lang="en-US" b="1" dirty="0" smtClean="0"/>
              <a:t>René </a:t>
            </a:r>
            <a:r>
              <a:rPr lang="en-US" b="1" dirty="0" err="1" smtClean="0"/>
              <a:t>Algesheimer</a:t>
            </a:r>
            <a:r>
              <a:rPr lang="en-US" b="1" dirty="0" smtClean="0"/>
              <a:t> 	</a:t>
            </a:r>
            <a:r>
              <a:rPr lang="en-US" dirty="0" smtClean="0"/>
              <a:t>– University of Zurich</a:t>
            </a:r>
          </a:p>
          <a:p>
            <a:pPr>
              <a:spcBef>
                <a:spcPts val="1200"/>
              </a:spcBef>
            </a:pPr>
            <a:endParaRPr lang="en-US" sz="1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total of 35 countries and 6 rounds of the ESS (2002/3, 2004/5, 2006/7, 2008/9, 2010/11, 2012/13) are included in the study.</a:t>
            </a:r>
          </a:p>
          <a:p>
            <a:r>
              <a:rPr lang="en-US" dirty="0" smtClean="0"/>
              <a:t>Not all countries participated in all rounds.</a:t>
            </a:r>
          </a:p>
          <a:p>
            <a:r>
              <a:rPr lang="en-US" dirty="0" smtClean="0"/>
              <a:t>Some joined early on in 2002/3 and did not participate in other later rounds. </a:t>
            </a:r>
          </a:p>
          <a:p>
            <a:r>
              <a:rPr lang="en-US" dirty="0" smtClean="0"/>
              <a:t>Other countries were not part of the ESS at the beginning but joined later.</a:t>
            </a:r>
            <a:endParaRPr lang="de-D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6139</Words>
  <Application>Microsoft Office PowerPoint</Application>
  <PresentationFormat>Bildschirmpräsentation (4:3)</PresentationFormat>
  <Paragraphs>2296</Paragraphs>
  <Slides>65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65</vt:i4>
      </vt:variant>
    </vt:vector>
  </HeadingPairs>
  <TitlesOfParts>
    <vt:vector size="67" baseType="lpstr">
      <vt:lpstr>Dactylos</vt:lpstr>
      <vt:lpstr>1_Dactylos</vt:lpstr>
      <vt:lpstr>Approximate Measurement Invariance in Cross-Cultural and Comparative Research: Results from four studies </vt:lpstr>
      <vt:lpstr>Overview</vt:lpstr>
      <vt:lpstr>Folie 3</vt:lpstr>
      <vt:lpstr>RECENT CONTROVERSY</vt:lpstr>
      <vt:lpstr>Folie 5</vt:lpstr>
      <vt:lpstr>Folie 6</vt:lpstr>
      <vt:lpstr>Folie 7</vt:lpstr>
      <vt:lpstr>Study 1</vt:lpstr>
      <vt:lpstr>Data and Measurements</vt:lpstr>
      <vt:lpstr>Data and Measurements</vt:lpstr>
      <vt:lpstr>Data and Measurements</vt:lpstr>
      <vt:lpstr>Data and Measurements</vt:lpstr>
      <vt:lpstr>Data and Measurements</vt:lpstr>
      <vt:lpstr>Data and Measurements Number of respondents (N) by country and ESS round with % of female (% F) and mean and standard deviation of age</vt:lpstr>
      <vt:lpstr>Data and Measurements Number of respondents (N) by country and ESS round with % of female (% F) and mean and standard deviation of age</vt:lpstr>
      <vt:lpstr>Data and Measurements Number of respondents (N) by country and ESS round with % of female (% F) and mean and standard deviation of age</vt:lpstr>
      <vt:lpstr>Data and Measurements Number of respondents (N) by country and ESS round with % of female (% F) and mean and standard deviation of age</vt:lpstr>
      <vt:lpstr>Plan of Analysis 1. Testing for exact (full or partial) scalar equivalence</vt:lpstr>
      <vt:lpstr>Plan of Analysis 1. Testing for exact (full or partial) scalar equivalence</vt:lpstr>
      <vt:lpstr>Plan of Analysis 1. Testing for exact (full or partial) scalar equivalence</vt:lpstr>
      <vt:lpstr>Plan of Analysis  2. Testing for approximate scalar equivalence</vt:lpstr>
      <vt:lpstr>Plan of Analysis  2. Testing for approximate scalar equivalence</vt:lpstr>
      <vt:lpstr>Plan of Analysis  2. Testing for approximate scalar equivalence</vt:lpstr>
      <vt:lpstr>Plan of Analysis  </vt:lpstr>
      <vt:lpstr>    Results Global fit measures for the exact measurement equivalence test in each ESS round   </vt:lpstr>
      <vt:lpstr>    Results Global fit measures for the exact measurement equivalence test in each ESS round   </vt:lpstr>
      <vt:lpstr>    Results Countries with misspecified two or three intercepts according to Jrule (criterion &gt;.01) with the percentage of countries that did not reach partial scalar equivalence on the second row   </vt:lpstr>
      <vt:lpstr>Evaluation Criteria</vt:lpstr>
      <vt:lpstr>    Results Fit measures for the approximate measurement equivalence model in each ESS round   </vt:lpstr>
      <vt:lpstr>    Results Correlations of country rankings based on three methods (exact equivalence, approximate equivalence and raw scores) in six ESS rounds (ESS1/ESS2/ESS3/ESS4/ESS5/ESS6)   </vt:lpstr>
      <vt:lpstr>Study 2: Invariance of 19 Values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ESS sample sizes for the selected 15 countries over six ESS rounds (2002 - 2012)</vt:lpstr>
      <vt:lpstr>STUDY 3 : UNIVERSALISM in the ESS over 15 countries and 6 time Points  F. Zercher/P. Schmidt/E. Davidov/ J. Ciechuch, Frontiers in Psychology, 2015. </vt:lpstr>
      <vt:lpstr>Analytical steps for the exact and the approximate measurement invariance approaches</vt:lpstr>
      <vt:lpstr>Global fit measures of the traditional exact approach</vt:lpstr>
      <vt:lpstr>Global fit measures for the approximate invariance test</vt:lpstr>
      <vt:lpstr>Correlations between latent means computed using sum scores (1), the exact (2) and the approximate (3) measurement invariance models for 73 county/time points</vt:lpstr>
      <vt:lpstr>Study 4: Invariance of four Higher Order Factors of Values in the ESS(submitted) </vt:lpstr>
      <vt:lpstr>Global fit indices for the approximate measurement invariance tests across a subset of countries </vt:lpstr>
      <vt:lpstr>Global fit indices for the approximate measurement invariance tests across a subset of countries </vt:lpstr>
      <vt:lpstr>Global fit indices for the approximate measurement invariance tests across a subset of countries </vt:lpstr>
      <vt:lpstr>Global fit indices for the approximate measurement invariance tests across a subset of countries </vt:lpstr>
      <vt:lpstr>Conclusions</vt:lpstr>
      <vt:lpstr>Summary table</vt:lpstr>
      <vt:lpstr>Folie 65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comparability of attitudes toward immigration in the European Social Survey:  Exact versus approximate measurement equivalence</dc:title>
  <dc:creator>stef go</dc:creator>
  <cp:lastModifiedBy>Peter</cp:lastModifiedBy>
  <cp:revision>38</cp:revision>
  <dcterms:created xsi:type="dcterms:W3CDTF">2014-06-01T07:22:04Z</dcterms:created>
  <dcterms:modified xsi:type="dcterms:W3CDTF">2016-01-13T06:23:14Z</dcterms:modified>
</cp:coreProperties>
</file>